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18288000" cy="10287000"/>
  <p:notesSz cx="6858000" cy="9144000"/>
  <p:embeddedFontLst>
    <p:embeddedFont>
      <p:font typeface="Canva Sans" panose="020B0604020202020204" charset="0"/>
      <p:regular r:id="rId15"/>
    </p:embeddedFont>
    <p:embeddedFont>
      <p:font typeface="Catchy Mager" panose="020B0604020202020204" charset="0"/>
      <p:regular r:id="rId16"/>
    </p:embeddedFont>
    <p:embeddedFont>
      <p:font typeface="Tex Gyre Terme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Gabri" userId="86bb292e-3b53-4ad7-b1a6-1e92b4014d91" providerId="ADAL" clId="{F3D3D565-C9E5-4D33-A183-1791F6F96575}"/>
    <pc:docChg chg="delSld">
      <pc:chgData name="Jade Gabri" userId="86bb292e-3b53-4ad7-b1a6-1e92b4014d91" providerId="ADAL" clId="{F3D3D565-C9E5-4D33-A183-1791F6F96575}" dt="2024-01-12T18:39:32.226" v="0" actId="47"/>
      <pc:docMkLst>
        <pc:docMk/>
      </pc:docMkLst>
      <pc:sldChg chg="del">
        <pc:chgData name="Jade Gabri" userId="86bb292e-3b53-4ad7-b1a6-1e92b4014d91" providerId="ADAL" clId="{F3D3D565-C9E5-4D33-A183-1791F6F96575}" dt="2024-01-12T18:39:32.226" v="0" actId="47"/>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B4367-4D8C-4B43-9B19-A5816862D1A3}"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7FBDA-51EF-4633-8EF2-0D9229C1D202}" type="slidenum">
              <a:rPr lang="en-US" smtClean="0"/>
              <a:t>‹#›</a:t>
            </a:fld>
            <a:endParaRPr lang="en-US"/>
          </a:p>
        </p:txBody>
      </p:sp>
    </p:spTree>
    <p:extLst>
      <p:ext uri="{BB962C8B-B14F-4D97-AF65-F5344CB8AC3E}">
        <p14:creationId xmlns:p14="http://schemas.microsoft.com/office/powerpoint/2010/main" val="344424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912" y="5468516"/>
            <a:ext cx="4788958" cy="3735388"/>
          </a:xfrm>
          <a:custGeom>
            <a:avLst/>
            <a:gdLst/>
            <a:ahLst/>
            <a:cxnLst/>
            <a:rect l="l" t="t" r="r" b="b"/>
            <a:pathLst>
              <a:path w="4788958" h="3735388">
                <a:moveTo>
                  <a:pt x="0" y="0"/>
                </a:moveTo>
                <a:lnTo>
                  <a:pt x="4788958" y="0"/>
                </a:lnTo>
                <a:lnTo>
                  <a:pt x="4788958" y="3735387"/>
                </a:lnTo>
                <a:lnTo>
                  <a:pt x="0" y="3735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0" y="8842896"/>
            <a:ext cx="18305601" cy="1564905"/>
          </a:xfrm>
          <a:prstGeom prst="rect">
            <a:avLst/>
          </a:prstGeom>
          <a:solidFill>
            <a:srgbClr val="99CC63"/>
          </a:solidFill>
        </p:spPr>
        <p:txBody>
          <a:bodyPr/>
          <a:lstStyle/>
          <a:p>
            <a:endParaRPr lang="en-US"/>
          </a:p>
        </p:txBody>
      </p:sp>
      <p:sp>
        <p:nvSpPr>
          <p:cNvPr id="4" name="Freeform 4"/>
          <p:cNvSpPr/>
          <p:nvPr/>
        </p:nvSpPr>
        <p:spPr>
          <a:xfrm>
            <a:off x="2998113" y="7402885"/>
            <a:ext cx="4153267" cy="1940708"/>
          </a:xfrm>
          <a:custGeom>
            <a:avLst/>
            <a:gdLst/>
            <a:ahLst/>
            <a:cxnLst/>
            <a:rect l="l" t="t" r="r" b="b"/>
            <a:pathLst>
              <a:path w="4153267" h="1940708">
                <a:moveTo>
                  <a:pt x="0" y="0"/>
                </a:moveTo>
                <a:lnTo>
                  <a:pt x="4153267" y="0"/>
                </a:lnTo>
                <a:lnTo>
                  <a:pt x="4153267" y="1940708"/>
                </a:lnTo>
                <a:lnTo>
                  <a:pt x="0" y="19407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3658359" y="5397515"/>
            <a:ext cx="4788958" cy="3735388"/>
          </a:xfrm>
          <a:custGeom>
            <a:avLst/>
            <a:gdLst/>
            <a:ahLst/>
            <a:cxnLst/>
            <a:rect l="l" t="t" r="r" b="b"/>
            <a:pathLst>
              <a:path w="4788958" h="3735388">
                <a:moveTo>
                  <a:pt x="0" y="0"/>
                </a:moveTo>
                <a:lnTo>
                  <a:pt x="4788959" y="0"/>
                </a:lnTo>
                <a:lnTo>
                  <a:pt x="4788959" y="3735388"/>
                </a:lnTo>
                <a:lnTo>
                  <a:pt x="0" y="3735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11271788" y="7402885"/>
            <a:ext cx="4153267" cy="1940708"/>
          </a:xfrm>
          <a:custGeom>
            <a:avLst/>
            <a:gdLst/>
            <a:ahLst/>
            <a:cxnLst/>
            <a:rect l="l" t="t" r="r" b="b"/>
            <a:pathLst>
              <a:path w="4153267" h="1940708">
                <a:moveTo>
                  <a:pt x="4153267" y="0"/>
                </a:moveTo>
                <a:lnTo>
                  <a:pt x="0" y="0"/>
                </a:lnTo>
                <a:lnTo>
                  <a:pt x="0" y="1940708"/>
                </a:lnTo>
                <a:lnTo>
                  <a:pt x="4153267" y="1940708"/>
                </a:lnTo>
                <a:lnTo>
                  <a:pt x="415326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57912" y="6974883"/>
            <a:ext cx="1656032" cy="2694727"/>
          </a:xfrm>
          <a:custGeom>
            <a:avLst/>
            <a:gdLst/>
            <a:ahLst/>
            <a:cxnLst/>
            <a:rect l="l" t="t" r="r" b="b"/>
            <a:pathLst>
              <a:path w="1656032" h="2694727">
                <a:moveTo>
                  <a:pt x="0" y="0"/>
                </a:moveTo>
                <a:lnTo>
                  <a:pt x="1656032" y="0"/>
                </a:lnTo>
                <a:lnTo>
                  <a:pt x="1656032" y="2694727"/>
                </a:lnTo>
                <a:lnTo>
                  <a:pt x="0" y="2694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6791285" y="7025875"/>
            <a:ext cx="1656032" cy="2694727"/>
          </a:xfrm>
          <a:custGeom>
            <a:avLst/>
            <a:gdLst/>
            <a:ahLst/>
            <a:cxnLst/>
            <a:rect l="l" t="t" r="r" b="b"/>
            <a:pathLst>
              <a:path w="1656032" h="2694727">
                <a:moveTo>
                  <a:pt x="0" y="0"/>
                </a:moveTo>
                <a:lnTo>
                  <a:pt x="1656033" y="0"/>
                </a:lnTo>
                <a:lnTo>
                  <a:pt x="1656033" y="2694728"/>
                </a:lnTo>
                <a:lnTo>
                  <a:pt x="0" y="2694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141301" y="7630425"/>
            <a:ext cx="2190531" cy="2039185"/>
          </a:xfrm>
          <a:custGeom>
            <a:avLst/>
            <a:gdLst/>
            <a:ahLst/>
            <a:cxnLst/>
            <a:rect l="l" t="t" r="r" b="b"/>
            <a:pathLst>
              <a:path w="2190531" h="2039185">
                <a:moveTo>
                  <a:pt x="0" y="0"/>
                </a:moveTo>
                <a:lnTo>
                  <a:pt x="2190532" y="0"/>
                </a:lnTo>
                <a:lnTo>
                  <a:pt x="2190532" y="2039185"/>
                </a:lnTo>
                <a:lnTo>
                  <a:pt x="0" y="20391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4948048" y="7558591"/>
            <a:ext cx="2190531" cy="2039185"/>
          </a:xfrm>
          <a:custGeom>
            <a:avLst/>
            <a:gdLst/>
            <a:ahLst/>
            <a:cxnLst/>
            <a:rect l="l" t="t" r="r" b="b"/>
            <a:pathLst>
              <a:path w="2190531" h="2039185">
                <a:moveTo>
                  <a:pt x="0" y="0"/>
                </a:moveTo>
                <a:lnTo>
                  <a:pt x="2190531" y="0"/>
                </a:lnTo>
                <a:lnTo>
                  <a:pt x="2190531" y="2039185"/>
                </a:lnTo>
                <a:lnTo>
                  <a:pt x="0" y="20391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rot="-890890">
            <a:off x="16189727" y="654141"/>
            <a:ext cx="1897704" cy="1508675"/>
          </a:xfrm>
          <a:custGeom>
            <a:avLst/>
            <a:gdLst/>
            <a:ahLst/>
            <a:cxnLst/>
            <a:rect l="l" t="t" r="r" b="b"/>
            <a:pathLst>
              <a:path w="1897704" h="1508675">
                <a:moveTo>
                  <a:pt x="0" y="0"/>
                </a:moveTo>
                <a:lnTo>
                  <a:pt x="1897704" y="0"/>
                </a:lnTo>
                <a:lnTo>
                  <a:pt x="1897704" y="1508674"/>
                </a:lnTo>
                <a:lnTo>
                  <a:pt x="0" y="1508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rot="969816" flipH="1">
            <a:off x="491121" y="637779"/>
            <a:ext cx="1897704" cy="1508675"/>
          </a:xfrm>
          <a:custGeom>
            <a:avLst/>
            <a:gdLst/>
            <a:ahLst/>
            <a:cxnLst/>
            <a:rect l="l" t="t" r="r" b="b"/>
            <a:pathLst>
              <a:path w="1897704" h="1508675">
                <a:moveTo>
                  <a:pt x="1897705" y="0"/>
                </a:moveTo>
                <a:lnTo>
                  <a:pt x="0" y="0"/>
                </a:lnTo>
                <a:lnTo>
                  <a:pt x="0" y="1508675"/>
                </a:lnTo>
                <a:lnTo>
                  <a:pt x="1897705" y="1508675"/>
                </a:lnTo>
                <a:lnTo>
                  <a:pt x="189770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2381921" y="61723"/>
            <a:ext cx="13524158" cy="1933955"/>
          </a:xfrm>
          <a:custGeom>
            <a:avLst/>
            <a:gdLst/>
            <a:ahLst/>
            <a:cxnLst/>
            <a:rect l="l" t="t" r="r" b="b"/>
            <a:pathLst>
              <a:path w="13524158" h="1933955">
                <a:moveTo>
                  <a:pt x="0" y="0"/>
                </a:moveTo>
                <a:lnTo>
                  <a:pt x="13524158" y="0"/>
                </a:lnTo>
                <a:lnTo>
                  <a:pt x="13524158" y="1933954"/>
                </a:lnTo>
                <a:lnTo>
                  <a:pt x="0" y="1933954"/>
                </a:lnTo>
                <a:lnTo>
                  <a:pt x="0" y="0"/>
                </a:lnTo>
                <a:close/>
              </a:path>
            </a:pathLst>
          </a:custGeom>
          <a:blipFill>
            <a:blip r:embed="rId12"/>
            <a:stretch>
              <a:fillRect/>
            </a:stretch>
          </a:blipFill>
        </p:spPr>
        <p:txBody>
          <a:bodyPr/>
          <a:lstStyle/>
          <a:p>
            <a:endParaRPr lang="en-US"/>
          </a:p>
        </p:txBody>
      </p:sp>
      <p:sp>
        <p:nvSpPr>
          <p:cNvPr id="14" name="TextBox 14"/>
          <p:cNvSpPr txBox="1"/>
          <p:nvPr/>
        </p:nvSpPr>
        <p:spPr>
          <a:xfrm>
            <a:off x="318636" y="2886294"/>
            <a:ext cx="17969364" cy="2735572"/>
          </a:xfrm>
          <a:prstGeom prst="rect">
            <a:avLst/>
          </a:prstGeom>
        </p:spPr>
        <p:txBody>
          <a:bodyPr lIns="0" tIns="0" rIns="0" bIns="0" rtlCol="0" anchor="t">
            <a:spAutoFit/>
          </a:bodyPr>
          <a:lstStyle/>
          <a:p>
            <a:pPr algn="ctr">
              <a:lnSpc>
                <a:spcPts val="10920"/>
              </a:lnSpc>
            </a:pPr>
            <a:r>
              <a:rPr lang="en-US" sz="7800">
                <a:solidFill>
                  <a:srgbClr val="000000"/>
                </a:solidFill>
                <a:latin typeface="Catchy Mager"/>
              </a:rPr>
              <a:t>Engaging with Reciprocity and Interdependence </a:t>
            </a:r>
          </a:p>
        </p:txBody>
      </p:sp>
      <p:sp>
        <p:nvSpPr>
          <p:cNvPr id="15" name="TextBox 15"/>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04378" cy="957595"/>
          </a:xfrm>
          <a:prstGeom prst="rect">
            <a:avLst/>
          </a:prstGeom>
          <a:solidFill>
            <a:srgbClr val="99CC63"/>
          </a:solidFill>
        </p:spPr>
        <p:txBody>
          <a:bodyPr/>
          <a:lstStyle/>
          <a:p>
            <a:endParaRPr lang="en-US"/>
          </a:p>
        </p:txBody>
      </p:sp>
      <p:sp>
        <p:nvSpPr>
          <p:cNvPr id="3" name="AutoShape 3"/>
          <p:cNvSpPr/>
          <p:nvPr/>
        </p:nvSpPr>
        <p:spPr>
          <a:xfrm>
            <a:off x="8399788" y="6229432"/>
            <a:ext cx="1733625" cy="0"/>
          </a:xfrm>
          <a:prstGeom prst="line">
            <a:avLst/>
          </a:prstGeom>
          <a:ln w="95250" cap="rnd">
            <a:solidFill>
              <a:srgbClr val="FFFFFF"/>
            </a:solidFill>
            <a:prstDash val="solid"/>
            <a:headEnd type="none" w="sm" len="sm"/>
            <a:tailEnd type="none" w="sm" len="sm"/>
          </a:ln>
        </p:spPr>
        <p:txBody>
          <a:bodyPr/>
          <a:lstStyle/>
          <a:p>
            <a:endParaRPr lang="en-US"/>
          </a:p>
        </p:txBody>
      </p:sp>
      <p:sp>
        <p:nvSpPr>
          <p:cNvPr id="4" name="AutoShape 4"/>
          <p:cNvSpPr/>
          <p:nvPr/>
        </p:nvSpPr>
        <p:spPr>
          <a:xfrm>
            <a:off x="10476413" y="6950876"/>
            <a:ext cx="1345076" cy="0"/>
          </a:xfrm>
          <a:prstGeom prst="line">
            <a:avLst/>
          </a:prstGeom>
          <a:ln w="95250" cap="rnd">
            <a:solidFill>
              <a:srgbClr val="FFFFFF"/>
            </a:solidFill>
            <a:prstDash val="solid"/>
            <a:headEnd type="none" w="sm" len="sm"/>
            <a:tailEnd type="none" w="sm" len="sm"/>
          </a:ln>
        </p:spPr>
        <p:txBody>
          <a:bodyPr/>
          <a:lstStyle/>
          <a:p>
            <a:endParaRPr lang="en-US"/>
          </a:p>
        </p:txBody>
      </p:sp>
      <p:sp>
        <p:nvSpPr>
          <p:cNvPr id="5" name="Freeform 5"/>
          <p:cNvSpPr/>
          <p:nvPr/>
        </p:nvSpPr>
        <p:spPr>
          <a:xfrm>
            <a:off x="762664" y="2346069"/>
            <a:ext cx="2724481" cy="7489982"/>
          </a:xfrm>
          <a:custGeom>
            <a:avLst/>
            <a:gdLst/>
            <a:ahLst/>
            <a:cxnLst/>
            <a:rect l="l" t="t" r="r" b="b"/>
            <a:pathLst>
              <a:path w="2724481" h="7489982">
                <a:moveTo>
                  <a:pt x="0" y="0"/>
                </a:moveTo>
                <a:lnTo>
                  <a:pt x="2724481" y="0"/>
                </a:lnTo>
                <a:lnTo>
                  <a:pt x="2724481" y="7489983"/>
                </a:lnTo>
                <a:lnTo>
                  <a:pt x="0" y="748998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3218109" y="1372670"/>
            <a:ext cx="11148951" cy="1350410"/>
          </a:xfrm>
          <a:prstGeom prst="rect">
            <a:avLst/>
          </a:prstGeom>
        </p:spPr>
        <p:txBody>
          <a:bodyPr lIns="0" tIns="0" rIns="0" bIns="0" rtlCol="0" anchor="t">
            <a:spAutoFit/>
          </a:bodyPr>
          <a:lstStyle/>
          <a:p>
            <a:pPr algn="ctr">
              <a:lnSpc>
                <a:spcPts val="10910"/>
              </a:lnSpc>
            </a:pPr>
            <a:r>
              <a:rPr lang="en-US" sz="7792">
                <a:solidFill>
                  <a:srgbClr val="000000"/>
                </a:solidFill>
                <a:latin typeface="Catchy Mager"/>
              </a:rPr>
              <a:t>Next Task</a:t>
            </a:r>
          </a:p>
        </p:txBody>
      </p:sp>
      <p:sp>
        <p:nvSpPr>
          <p:cNvPr id="7" name="TextBox 7"/>
          <p:cNvSpPr txBox="1"/>
          <p:nvPr/>
        </p:nvSpPr>
        <p:spPr>
          <a:xfrm>
            <a:off x="3364545" y="3310164"/>
            <a:ext cx="11558911" cy="3989070"/>
          </a:xfrm>
          <a:prstGeom prst="rect">
            <a:avLst/>
          </a:prstGeom>
        </p:spPr>
        <p:txBody>
          <a:bodyPr lIns="0" tIns="0" rIns="0" bIns="0" rtlCol="0" anchor="t">
            <a:spAutoFit/>
          </a:bodyPr>
          <a:lstStyle/>
          <a:p>
            <a:pPr algn="ctr">
              <a:lnSpc>
                <a:spcPts val="7979"/>
              </a:lnSpc>
            </a:pPr>
            <a:r>
              <a:rPr lang="en-US" sz="5699">
                <a:solidFill>
                  <a:srgbClr val="000000"/>
                </a:solidFill>
                <a:latin typeface="Tex Gyre Termes"/>
              </a:rPr>
              <a:t>Now, we will try our own experiment to test the impact of rainfall on bean plants. </a:t>
            </a:r>
          </a:p>
          <a:p>
            <a:pPr algn="ctr">
              <a:lnSpc>
                <a:spcPts val="7979"/>
              </a:lnSpc>
            </a:pPr>
            <a:endParaRPr lang="en-US" sz="5699">
              <a:solidFill>
                <a:srgbClr val="000000"/>
              </a:solidFill>
              <a:latin typeface="Tex Gyre Termes"/>
            </a:endParaRPr>
          </a:p>
        </p:txBody>
      </p:sp>
      <p:sp>
        <p:nvSpPr>
          <p:cNvPr id="8" name="Freeform 8"/>
          <p:cNvSpPr/>
          <p:nvPr/>
        </p:nvSpPr>
        <p:spPr>
          <a:xfrm flipH="1">
            <a:off x="14534819" y="2346069"/>
            <a:ext cx="2724481" cy="7489982"/>
          </a:xfrm>
          <a:custGeom>
            <a:avLst/>
            <a:gdLst/>
            <a:ahLst/>
            <a:cxnLst/>
            <a:rect l="l" t="t" r="r" b="b"/>
            <a:pathLst>
              <a:path w="2724481" h="7489982">
                <a:moveTo>
                  <a:pt x="2724481" y="0"/>
                </a:moveTo>
                <a:lnTo>
                  <a:pt x="0" y="0"/>
                </a:lnTo>
                <a:lnTo>
                  <a:pt x="0" y="7489983"/>
                </a:lnTo>
                <a:lnTo>
                  <a:pt x="2724481" y="7489983"/>
                </a:lnTo>
                <a:lnTo>
                  <a:pt x="2724481" y="0"/>
                </a:lnTo>
                <a:close/>
              </a:path>
            </a:pathLst>
          </a:custGeom>
          <a:blipFill>
            <a:blip r:embed="rId2"/>
            <a:stretch>
              <a:fillRect/>
            </a:stretch>
          </a:blipFill>
        </p:spPr>
        <p:txBody>
          <a:bodyPr/>
          <a:lstStyle/>
          <a:p>
            <a:endParaRPr lang="en-US"/>
          </a:p>
        </p:txBody>
      </p:sp>
      <p:sp>
        <p:nvSpPr>
          <p:cNvPr id="9" name="TextBox 9"/>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04378" cy="957595"/>
          </a:xfrm>
          <a:prstGeom prst="rect">
            <a:avLst/>
          </a:prstGeom>
          <a:solidFill>
            <a:srgbClr val="99CC63"/>
          </a:solidFill>
        </p:spPr>
        <p:txBody>
          <a:bodyPr/>
          <a:lstStyle/>
          <a:p>
            <a:endParaRPr lang="en-US"/>
          </a:p>
        </p:txBody>
      </p:sp>
      <p:sp>
        <p:nvSpPr>
          <p:cNvPr id="3" name="Freeform 3"/>
          <p:cNvSpPr/>
          <p:nvPr/>
        </p:nvSpPr>
        <p:spPr>
          <a:xfrm>
            <a:off x="-3104529" y="6191128"/>
            <a:ext cx="7315200" cy="3630999"/>
          </a:xfrm>
          <a:custGeom>
            <a:avLst/>
            <a:gdLst/>
            <a:ahLst/>
            <a:cxnLst/>
            <a:rect l="l" t="t" r="r" b="b"/>
            <a:pathLst>
              <a:path w="7315200" h="3630999">
                <a:moveTo>
                  <a:pt x="0" y="0"/>
                </a:moveTo>
                <a:lnTo>
                  <a:pt x="7315200" y="0"/>
                </a:lnTo>
                <a:lnTo>
                  <a:pt x="7315200" y="3630999"/>
                </a:lnTo>
                <a:lnTo>
                  <a:pt x="0" y="363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794036" y="933450"/>
            <a:ext cx="12205607" cy="4026535"/>
          </a:xfrm>
          <a:prstGeom prst="rect">
            <a:avLst/>
          </a:prstGeom>
        </p:spPr>
        <p:txBody>
          <a:bodyPr lIns="0" tIns="0" rIns="0" bIns="0" rtlCol="0" anchor="t">
            <a:spAutoFit/>
          </a:bodyPr>
          <a:lstStyle/>
          <a:p>
            <a:pPr>
              <a:lnSpc>
                <a:spcPts val="6440"/>
              </a:lnSpc>
            </a:pPr>
            <a:r>
              <a:rPr lang="en-US" sz="4600">
                <a:solidFill>
                  <a:srgbClr val="000000"/>
                </a:solidFill>
                <a:latin typeface="Tex Gyre Termes"/>
              </a:rPr>
              <a:t>This activity is inspired by a study conducted by local Queen's University Professors! We will explore their main findings, and attempt to complete a simplified version of it on our own classroom! </a:t>
            </a:r>
          </a:p>
        </p:txBody>
      </p:sp>
      <p:sp>
        <p:nvSpPr>
          <p:cNvPr id="5" name="TextBox 5"/>
          <p:cNvSpPr txBox="1"/>
          <p:nvPr/>
        </p:nvSpPr>
        <p:spPr>
          <a:xfrm>
            <a:off x="5472053" y="5067300"/>
            <a:ext cx="12205607" cy="3406139"/>
          </a:xfrm>
          <a:prstGeom prst="rect">
            <a:avLst/>
          </a:prstGeom>
        </p:spPr>
        <p:txBody>
          <a:bodyPr lIns="0" tIns="0" rIns="0" bIns="0" rtlCol="0" anchor="t">
            <a:spAutoFit/>
          </a:bodyPr>
          <a:lstStyle/>
          <a:p>
            <a:pPr algn="r">
              <a:lnSpc>
                <a:spcPts val="5460"/>
              </a:lnSpc>
            </a:pPr>
            <a:r>
              <a:rPr lang="en-US" sz="3900">
                <a:solidFill>
                  <a:srgbClr val="000000"/>
                </a:solidFill>
                <a:latin typeface="Tex Gyre Termes"/>
              </a:rPr>
              <a:t>The citation for the study is: Serafini, J., Grogan, P., and Aarssen, L. 2019. Summer precipitation limits plant species richness but not overall productivity in a temperate mesic old‐field meadow. Journal of Vegetation Science. 30(5): 832–844. </a:t>
            </a:r>
          </a:p>
        </p:txBody>
      </p:sp>
      <p:sp>
        <p:nvSpPr>
          <p:cNvPr id="6" name="TextBox 6"/>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16575" cy="929746"/>
          </a:xfrm>
          <a:prstGeom prst="rect">
            <a:avLst/>
          </a:prstGeom>
          <a:solidFill>
            <a:srgbClr val="99CC63"/>
          </a:solidFill>
        </p:spPr>
        <p:txBody>
          <a:bodyPr/>
          <a:lstStyle/>
          <a:p>
            <a:endParaRPr lang="en-US"/>
          </a:p>
        </p:txBody>
      </p:sp>
      <p:sp>
        <p:nvSpPr>
          <p:cNvPr id="3" name="Freeform 3"/>
          <p:cNvSpPr/>
          <p:nvPr/>
        </p:nvSpPr>
        <p:spPr>
          <a:xfrm flipH="1">
            <a:off x="13914227" y="5955184"/>
            <a:ext cx="7315200" cy="3630999"/>
          </a:xfrm>
          <a:custGeom>
            <a:avLst/>
            <a:gdLst/>
            <a:ahLst/>
            <a:cxnLst/>
            <a:rect l="l" t="t" r="r" b="b"/>
            <a:pathLst>
              <a:path w="7315200" h="3630999">
                <a:moveTo>
                  <a:pt x="7315200" y="0"/>
                </a:moveTo>
                <a:lnTo>
                  <a:pt x="0" y="0"/>
                </a:lnTo>
                <a:lnTo>
                  <a:pt x="0" y="3630999"/>
                </a:lnTo>
                <a:lnTo>
                  <a:pt x="7315200" y="3630999"/>
                </a:lnTo>
                <a:lnTo>
                  <a:pt x="73152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596365" y="2128519"/>
            <a:ext cx="11436366" cy="7931786"/>
          </a:xfrm>
          <a:prstGeom prst="rect">
            <a:avLst/>
          </a:prstGeom>
        </p:spPr>
        <p:txBody>
          <a:bodyPr lIns="0" tIns="0" rIns="0" bIns="0" rtlCol="0" anchor="t">
            <a:spAutoFit/>
          </a:bodyPr>
          <a:lstStyle/>
          <a:p>
            <a:pPr>
              <a:lnSpc>
                <a:spcPts val="6719"/>
              </a:lnSpc>
            </a:pPr>
            <a:r>
              <a:rPr lang="en-US" sz="4799">
                <a:solidFill>
                  <a:srgbClr val="000000"/>
                </a:solidFill>
                <a:latin typeface="Tex Gyre Termes"/>
              </a:rPr>
              <a:t>Climate change is impacting the process of precipitation (rainfall), as it is increasing its variability, which means that rainfall is becoming more unpredictable. Some regions are experiencing increased rain over a year, while other regions are experiencing decreased amount of rain over a year. </a:t>
            </a:r>
          </a:p>
          <a:p>
            <a:pPr>
              <a:lnSpc>
                <a:spcPts val="4899"/>
              </a:lnSpc>
            </a:pPr>
            <a:endParaRPr lang="en-US" sz="4799">
              <a:solidFill>
                <a:srgbClr val="000000"/>
              </a:solidFill>
              <a:latin typeface="Tex Gyre Termes"/>
            </a:endParaRPr>
          </a:p>
          <a:p>
            <a:pPr>
              <a:lnSpc>
                <a:spcPts val="4899"/>
              </a:lnSpc>
            </a:pPr>
            <a:endParaRPr lang="en-US" sz="4799">
              <a:solidFill>
                <a:srgbClr val="000000"/>
              </a:solidFill>
              <a:latin typeface="Tex Gyre Termes"/>
            </a:endParaRPr>
          </a:p>
          <a:p>
            <a:pPr>
              <a:lnSpc>
                <a:spcPts val="6159"/>
              </a:lnSpc>
            </a:pPr>
            <a:endParaRPr lang="en-US" sz="4799">
              <a:solidFill>
                <a:srgbClr val="000000"/>
              </a:solidFill>
              <a:latin typeface="Tex Gyre Termes"/>
            </a:endParaRPr>
          </a:p>
        </p:txBody>
      </p:sp>
      <p:sp>
        <p:nvSpPr>
          <p:cNvPr id="5" name="Freeform 5"/>
          <p:cNvSpPr/>
          <p:nvPr/>
        </p:nvSpPr>
        <p:spPr>
          <a:xfrm>
            <a:off x="12623206" y="392824"/>
            <a:ext cx="4948621" cy="4750676"/>
          </a:xfrm>
          <a:custGeom>
            <a:avLst/>
            <a:gdLst/>
            <a:ahLst/>
            <a:cxnLst/>
            <a:rect l="l" t="t" r="r" b="b"/>
            <a:pathLst>
              <a:path w="4948621" h="4750676">
                <a:moveTo>
                  <a:pt x="0" y="0"/>
                </a:moveTo>
                <a:lnTo>
                  <a:pt x="4948621" y="0"/>
                </a:lnTo>
                <a:lnTo>
                  <a:pt x="4948621" y="4750676"/>
                </a:lnTo>
                <a:lnTo>
                  <a:pt x="0" y="4750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596365" y="488950"/>
            <a:ext cx="6971556" cy="955675"/>
          </a:xfrm>
          <a:prstGeom prst="rect">
            <a:avLst/>
          </a:prstGeom>
        </p:spPr>
        <p:txBody>
          <a:bodyPr lIns="0" tIns="0" rIns="0" bIns="0" rtlCol="0" anchor="t">
            <a:spAutoFit/>
          </a:bodyPr>
          <a:lstStyle/>
          <a:p>
            <a:pPr algn="ctr">
              <a:lnSpc>
                <a:spcPts val="7699"/>
              </a:lnSpc>
            </a:pPr>
            <a:r>
              <a:rPr lang="en-US" sz="5499">
                <a:solidFill>
                  <a:srgbClr val="000000"/>
                </a:solidFill>
                <a:latin typeface="Catchy Mager"/>
              </a:rPr>
              <a:t>Summary of the Study: </a:t>
            </a:r>
          </a:p>
        </p:txBody>
      </p:sp>
      <p:sp>
        <p:nvSpPr>
          <p:cNvPr id="7" name="TextBox 7"/>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16575" cy="929746"/>
          </a:xfrm>
          <a:prstGeom prst="rect">
            <a:avLst/>
          </a:prstGeom>
          <a:solidFill>
            <a:srgbClr val="99CC63"/>
          </a:solidFill>
        </p:spPr>
        <p:txBody>
          <a:bodyPr/>
          <a:lstStyle/>
          <a:p>
            <a:endParaRPr lang="en-US"/>
          </a:p>
        </p:txBody>
      </p:sp>
      <p:sp>
        <p:nvSpPr>
          <p:cNvPr id="3" name="TextBox 3"/>
          <p:cNvSpPr txBox="1"/>
          <p:nvPr/>
        </p:nvSpPr>
        <p:spPr>
          <a:xfrm>
            <a:off x="2485101" y="1519555"/>
            <a:ext cx="13888329" cy="7181215"/>
          </a:xfrm>
          <a:prstGeom prst="rect">
            <a:avLst/>
          </a:prstGeom>
        </p:spPr>
        <p:txBody>
          <a:bodyPr lIns="0" tIns="0" rIns="0" bIns="0" rtlCol="0" anchor="t">
            <a:spAutoFit/>
          </a:bodyPr>
          <a:lstStyle/>
          <a:p>
            <a:pPr algn="ctr">
              <a:lnSpc>
                <a:spcPts val="4759"/>
              </a:lnSpc>
            </a:pPr>
            <a:r>
              <a:rPr lang="en-US" sz="3399">
                <a:solidFill>
                  <a:srgbClr val="000000"/>
                </a:solidFill>
                <a:latin typeface="Tex Gyre Termes"/>
              </a:rPr>
              <a:t>Water from precipitation is an important factor that effects the growth of plants in terrestrial locations, especially in areas that don't rely on human intervention, such as man-made irrigation systems or watering. In the Great Lakes region, where we are located, it is predicted that rain in the summer is decreasing annually. Rain affects soil moisture, as well as species richness (which is the amount of different species in an area/ community).  Human activity also impacts soil nutrients, as certain nutrients such as phosphorous and nitrogen will increase with fertilizer and other substances. Rainfall, soil moisture, species richness, and soil nutrients all affect plant growth, and thus plants exist in a very complex and interdependent system, where many factors depend on many other factors. </a:t>
            </a:r>
          </a:p>
          <a:p>
            <a:pPr algn="ctr">
              <a:lnSpc>
                <a:spcPts val="4759"/>
              </a:lnSpc>
            </a:pPr>
            <a:endParaRPr lang="en-US" sz="3399">
              <a:solidFill>
                <a:srgbClr val="000000"/>
              </a:solidFill>
              <a:latin typeface="Tex Gyre Termes"/>
            </a:endParaRPr>
          </a:p>
        </p:txBody>
      </p:sp>
      <p:sp>
        <p:nvSpPr>
          <p:cNvPr id="4" name="Freeform 4"/>
          <p:cNvSpPr/>
          <p:nvPr/>
        </p:nvSpPr>
        <p:spPr>
          <a:xfrm>
            <a:off x="-1101162" y="2751893"/>
            <a:ext cx="10530428" cy="6962397"/>
          </a:xfrm>
          <a:custGeom>
            <a:avLst/>
            <a:gdLst/>
            <a:ahLst/>
            <a:cxnLst/>
            <a:rect l="l" t="t" r="r" b="b"/>
            <a:pathLst>
              <a:path w="10530428" h="6962397">
                <a:moveTo>
                  <a:pt x="0" y="0"/>
                </a:moveTo>
                <a:lnTo>
                  <a:pt x="10530428" y="0"/>
                </a:lnTo>
                <a:lnTo>
                  <a:pt x="10530428" y="6962397"/>
                </a:lnTo>
                <a:lnTo>
                  <a:pt x="0" y="6962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260226" y="155575"/>
            <a:ext cx="6337548" cy="873125"/>
          </a:xfrm>
          <a:prstGeom prst="rect">
            <a:avLst/>
          </a:prstGeom>
        </p:spPr>
        <p:txBody>
          <a:bodyPr lIns="0" tIns="0" rIns="0" bIns="0" rtlCol="0" anchor="t">
            <a:spAutoFit/>
          </a:bodyPr>
          <a:lstStyle/>
          <a:p>
            <a:pPr algn="ctr">
              <a:lnSpc>
                <a:spcPts val="7000"/>
              </a:lnSpc>
            </a:pPr>
            <a:r>
              <a:rPr lang="en-US" sz="5000">
                <a:solidFill>
                  <a:srgbClr val="000000"/>
                </a:solidFill>
                <a:latin typeface="Catchy Mager"/>
              </a:rPr>
              <a:t>Summary of the Study: </a:t>
            </a:r>
          </a:p>
        </p:txBody>
      </p:sp>
      <p:sp>
        <p:nvSpPr>
          <p:cNvPr id="6" name="Freeform 6"/>
          <p:cNvSpPr/>
          <p:nvPr/>
        </p:nvSpPr>
        <p:spPr>
          <a:xfrm flipH="1">
            <a:off x="8726542" y="2751893"/>
            <a:ext cx="10530428" cy="6962397"/>
          </a:xfrm>
          <a:custGeom>
            <a:avLst/>
            <a:gdLst/>
            <a:ahLst/>
            <a:cxnLst/>
            <a:rect l="l" t="t" r="r" b="b"/>
            <a:pathLst>
              <a:path w="10530428" h="6962397">
                <a:moveTo>
                  <a:pt x="10530428" y="0"/>
                </a:moveTo>
                <a:lnTo>
                  <a:pt x="0" y="0"/>
                </a:lnTo>
                <a:lnTo>
                  <a:pt x="0" y="6962397"/>
                </a:lnTo>
                <a:lnTo>
                  <a:pt x="10530428" y="6962397"/>
                </a:lnTo>
                <a:lnTo>
                  <a:pt x="1053042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16575" cy="929746"/>
          </a:xfrm>
          <a:prstGeom prst="rect">
            <a:avLst/>
          </a:prstGeom>
          <a:solidFill>
            <a:srgbClr val="99CC63"/>
          </a:solidFill>
        </p:spPr>
        <p:txBody>
          <a:bodyPr/>
          <a:lstStyle/>
          <a:p>
            <a:endParaRPr lang="en-US"/>
          </a:p>
        </p:txBody>
      </p:sp>
      <p:sp>
        <p:nvSpPr>
          <p:cNvPr id="3" name="Freeform 3"/>
          <p:cNvSpPr/>
          <p:nvPr/>
        </p:nvSpPr>
        <p:spPr>
          <a:xfrm>
            <a:off x="13946960" y="6172200"/>
            <a:ext cx="3987615" cy="4114800"/>
          </a:xfrm>
          <a:custGeom>
            <a:avLst/>
            <a:gdLst/>
            <a:ahLst/>
            <a:cxnLst/>
            <a:rect l="l" t="t" r="r" b="b"/>
            <a:pathLst>
              <a:path w="3987615" h="4114800">
                <a:moveTo>
                  <a:pt x="0" y="0"/>
                </a:moveTo>
                <a:lnTo>
                  <a:pt x="3987615" y="0"/>
                </a:lnTo>
                <a:lnTo>
                  <a:pt x="398761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559254" y="400504"/>
            <a:ext cx="6337548" cy="873125"/>
          </a:xfrm>
          <a:prstGeom prst="rect">
            <a:avLst/>
          </a:prstGeom>
        </p:spPr>
        <p:txBody>
          <a:bodyPr lIns="0" tIns="0" rIns="0" bIns="0" rtlCol="0" anchor="t">
            <a:spAutoFit/>
          </a:bodyPr>
          <a:lstStyle/>
          <a:p>
            <a:pPr algn="ctr">
              <a:lnSpc>
                <a:spcPts val="7000"/>
              </a:lnSpc>
            </a:pPr>
            <a:r>
              <a:rPr lang="en-US" sz="5000">
                <a:solidFill>
                  <a:srgbClr val="000000"/>
                </a:solidFill>
                <a:latin typeface="Catchy Mager"/>
              </a:rPr>
              <a:t>Summary of the Study: </a:t>
            </a:r>
          </a:p>
        </p:txBody>
      </p:sp>
      <p:sp>
        <p:nvSpPr>
          <p:cNvPr id="5" name="TextBox 5"/>
          <p:cNvSpPr txBox="1"/>
          <p:nvPr/>
        </p:nvSpPr>
        <p:spPr>
          <a:xfrm>
            <a:off x="559254" y="1566636"/>
            <a:ext cx="12557308" cy="8928100"/>
          </a:xfrm>
          <a:prstGeom prst="rect">
            <a:avLst/>
          </a:prstGeom>
        </p:spPr>
        <p:txBody>
          <a:bodyPr lIns="0" tIns="0" rIns="0" bIns="0" rtlCol="0" anchor="t">
            <a:spAutoFit/>
          </a:bodyPr>
          <a:lstStyle/>
          <a:p>
            <a:pPr>
              <a:lnSpc>
                <a:spcPts val="5459"/>
              </a:lnSpc>
            </a:pPr>
            <a:r>
              <a:rPr lang="en-US" sz="3899">
                <a:solidFill>
                  <a:srgbClr val="000000"/>
                </a:solidFill>
                <a:latin typeface="Tex Gyre Termes"/>
              </a:rPr>
              <a:t>The researchers experimented with many different factors, yet we will only focus on the rainfall. They were able to change the amount of rain plants received, through different rainfall "treatments." One treatment was called the water-reduced treatment, where they used rainout shelters to reduce the amount of rainfall the plants received. Another treatment was called the water-addition treatment, where they increased the amount the plants received through experimentation manipulations.  Lastly, the control treatment is where they did not change the amount of rain the plants received, and they just used normal rainfall. </a:t>
            </a:r>
          </a:p>
          <a:p>
            <a:pPr algn="r">
              <a:lnSpc>
                <a:spcPts val="5459"/>
              </a:lnSpc>
            </a:pPr>
            <a:endParaRPr lang="en-US" sz="3899">
              <a:solidFill>
                <a:srgbClr val="000000"/>
              </a:solidFill>
              <a:latin typeface="Tex Gyre Termes"/>
            </a:endParaRPr>
          </a:p>
          <a:p>
            <a:pPr algn="ctr">
              <a:lnSpc>
                <a:spcPts val="5739"/>
              </a:lnSpc>
            </a:pPr>
            <a:endParaRPr lang="en-US" sz="3899">
              <a:solidFill>
                <a:srgbClr val="000000"/>
              </a:solidFill>
              <a:latin typeface="Tex Gyre Termes"/>
            </a:endParaRPr>
          </a:p>
        </p:txBody>
      </p:sp>
      <p:sp>
        <p:nvSpPr>
          <p:cNvPr id="6" name="TextBox 6"/>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04378" cy="957595"/>
          </a:xfrm>
          <a:prstGeom prst="rect">
            <a:avLst/>
          </a:prstGeom>
          <a:solidFill>
            <a:srgbClr val="99CC63"/>
          </a:solidFill>
        </p:spPr>
        <p:txBody>
          <a:bodyPr/>
          <a:lstStyle/>
          <a:p>
            <a:endParaRPr lang="en-US"/>
          </a:p>
        </p:txBody>
      </p:sp>
      <p:sp>
        <p:nvSpPr>
          <p:cNvPr id="3" name="Freeform 3"/>
          <p:cNvSpPr/>
          <p:nvPr/>
        </p:nvSpPr>
        <p:spPr>
          <a:xfrm>
            <a:off x="2269671" y="5783338"/>
            <a:ext cx="3573916" cy="3573916"/>
          </a:xfrm>
          <a:custGeom>
            <a:avLst/>
            <a:gdLst/>
            <a:ahLst/>
            <a:cxnLst/>
            <a:rect l="l" t="t" r="r" b="b"/>
            <a:pathLst>
              <a:path w="3573916" h="3573916">
                <a:moveTo>
                  <a:pt x="0" y="0"/>
                </a:moveTo>
                <a:lnTo>
                  <a:pt x="3573916" y="0"/>
                </a:lnTo>
                <a:lnTo>
                  <a:pt x="3573916" y="3573916"/>
                </a:lnTo>
                <a:lnTo>
                  <a:pt x="0" y="3573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109875" y="7480313"/>
            <a:ext cx="1893509" cy="1876941"/>
          </a:xfrm>
          <a:custGeom>
            <a:avLst/>
            <a:gdLst/>
            <a:ahLst/>
            <a:cxnLst/>
            <a:rect l="l" t="t" r="r" b="b"/>
            <a:pathLst>
              <a:path w="1893509" h="1876941">
                <a:moveTo>
                  <a:pt x="0" y="0"/>
                </a:moveTo>
                <a:lnTo>
                  <a:pt x="1893509" y="0"/>
                </a:lnTo>
                <a:lnTo>
                  <a:pt x="1893509" y="1876941"/>
                </a:lnTo>
                <a:lnTo>
                  <a:pt x="0" y="1876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8197245" y="7480313"/>
            <a:ext cx="1893509" cy="1876941"/>
          </a:xfrm>
          <a:custGeom>
            <a:avLst/>
            <a:gdLst/>
            <a:ahLst/>
            <a:cxnLst/>
            <a:rect l="l" t="t" r="r" b="b"/>
            <a:pathLst>
              <a:path w="1893509" h="1876941">
                <a:moveTo>
                  <a:pt x="0" y="0"/>
                </a:moveTo>
                <a:lnTo>
                  <a:pt x="1893510" y="0"/>
                </a:lnTo>
                <a:lnTo>
                  <a:pt x="1893510" y="1876941"/>
                </a:lnTo>
                <a:lnTo>
                  <a:pt x="0" y="1876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3281630" y="7480313"/>
            <a:ext cx="1893509" cy="1876941"/>
          </a:xfrm>
          <a:custGeom>
            <a:avLst/>
            <a:gdLst/>
            <a:ahLst/>
            <a:cxnLst/>
            <a:rect l="l" t="t" r="r" b="b"/>
            <a:pathLst>
              <a:path w="1893509" h="1876941">
                <a:moveTo>
                  <a:pt x="0" y="0"/>
                </a:moveTo>
                <a:lnTo>
                  <a:pt x="1893509" y="0"/>
                </a:lnTo>
                <a:lnTo>
                  <a:pt x="1893509" y="1876941"/>
                </a:lnTo>
                <a:lnTo>
                  <a:pt x="0" y="18769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7994516" y="3385145"/>
            <a:ext cx="2315346" cy="2398193"/>
          </a:xfrm>
          <a:custGeom>
            <a:avLst/>
            <a:gdLst/>
            <a:ahLst/>
            <a:cxnLst/>
            <a:rect l="l" t="t" r="r" b="b"/>
            <a:pathLst>
              <a:path w="2315346" h="2398193">
                <a:moveTo>
                  <a:pt x="0" y="0"/>
                </a:moveTo>
                <a:lnTo>
                  <a:pt x="2315346" y="0"/>
                </a:lnTo>
                <a:lnTo>
                  <a:pt x="2315346" y="2398193"/>
                </a:lnTo>
                <a:lnTo>
                  <a:pt x="0" y="23981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3021737" y="3122225"/>
            <a:ext cx="2413295" cy="2499646"/>
          </a:xfrm>
          <a:custGeom>
            <a:avLst/>
            <a:gdLst/>
            <a:ahLst/>
            <a:cxnLst/>
            <a:rect l="l" t="t" r="r" b="b"/>
            <a:pathLst>
              <a:path w="2413295" h="2499646">
                <a:moveTo>
                  <a:pt x="0" y="0"/>
                </a:moveTo>
                <a:lnTo>
                  <a:pt x="2413295" y="0"/>
                </a:lnTo>
                <a:lnTo>
                  <a:pt x="2413295" y="2499646"/>
                </a:lnTo>
                <a:lnTo>
                  <a:pt x="0" y="24996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2898956" y="3122225"/>
            <a:ext cx="2315346" cy="2398193"/>
          </a:xfrm>
          <a:custGeom>
            <a:avLst/>
            <a:gdLst/>
            <a:ahLst/>
            <a:cxnLst/>
            <a:rect l="l" t="t" r="r" b="b"/>
            <a:pathLst>
              <a:path w="2315346" h="2398193">
                <a:moveTo>
                  <a:pt x="0" y="0"/>
                </a:moveTo>
                <a:lnTo>
                  <a:pt x="2315347" y="0"/>
                </a:lnTo>
                <a:lnTo>
                  <a:pt x="2315347" y="2398193"/>
                </a:lnTo>
                <a:lnTo>
                  <a:pt x="0" y="23981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2010517">
            <a:off x="14789242" y="6065233"/>
            <a:ext cx="1483977" cy="1537076"/>
          </a:xfrm>
          <a:custGeom>
            <a:avLst/>
            <a:gdLst/>
            <a:ahLst/>
            <a:cxnLst/>
            <a:rect l="l" t="t" r="r" b="b"/>
            <a:pathLst>
              <a:path w="1483977" h="1537076">
                <a:moveTo>
                  <a:pt x="0" y="0"/>
                </a:moveTo>
                <a:lnTo>
                  <a:pt x="1483977" y="0"/>
                </a:lnTo>
                <a:lnTo>
                  <a:pt x="1483977" y="1537076"/>
                </a:lnTo>
                <a:lnTo>
                  <a:pt x="0" y="1537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888823" flipH="1">
            <a:off x="12063731" y="6071813"/>
            <a:ext cx="1483977" cy="1537076"/>
          </a:xfrm>
          <a:custGeom>
            <a:avLst/>
            <a:gdLst/>
            <a:ahLst/>
            <a:cxnLst/>
            <a:rect l="l" t="t" r="r" b="b"/>
            <a:pathLst>
              <a:path w="1483977" h="1537076">
                <a:moveTo>
                  <a:pt x="1483977" y="0"/>
                </a:moveTo>
                <a:lnTo>
                  <a:pt x="0" y="0"/>
                </a:lnTo>
                <a:lnTo>
                  <a:pt x="0" y="1537076"/>
                </a:lnTo>
                <a:lnTo>
                  <a:pt x="1483977" y="1537076"/>
                </a:lnTo>
                <a:lnTo>
                  <a:pt x="148397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851525" y="923925"/>
            <a:ext cx="4410208" cy="1571626"/>
          </a:xfrm>
          <a:prstGeom prst="rect">
            <a:avLst/>
          </a:prstGeom>
        </p:spPr>
        <p:txBody>
          <a:bodyPr lIns="0" tIns="0" rIns="0" bIns="0" rtlCol="0" anchor="t">
            <a:spAutoFit/>
          </a:bodyPr>
          <a:lstStyle/>
          <a:p>
            <a:pPr algn="ctr">
              <a:lnSpc>
                <a:spcPts val="6299"/>
              </a:lnSpc>
            </a:pPr>
            <a:r>
              <a:rPr lang="en-US" sz="4499">
                <a:solidFill>
                  <a:srgbClr val="000000"/>
                </a:solidFill>
                <a:latin typeface="Catchy Mager"/>
              </a:rPr>
              <a:t>Water-Reduced Treatment</a:t>
            </a:r>
          </a:p>
        </p:txBody>
      </p:sp>
      <p:sp>
        <p:nvSpPr>
          <p:cNvPr id="13" name="TextBox 13"/>
          <p:cNvSpPr txBox="1"/>
          <p:nvPr/>
        </p:nvSpPr>
        <p:spPr>
          <a:xfrm>
            <a:off x="12023280" y="923925"/>
            <a:ext cx="4410208" cy="1571626"/>
          </a:xfrm>
          <a:prstGeom prst="rect">
            <a:avLst/>
          </a:prstGeom>
        </p:spPr>
        <p:txBody>
          <a:bodyPr lIns="0" tIns="0" rIns="0" bIns="0" rtlCol="0" anchor="t">
            <a:spAutoFit/>
          </a:bodyPr>
          <a:lstStyle/>
          <a:p>
            <a:pPr algn="ctr">
              <a:lnSpc>
                <a:spcPts val="6299"/>
              </a:lnSpc>
            </a:pPr>
            <a:r>
              <a:rPr lang="en-US" sz="4499">
                <a:solidFill>
                  <a:srgbClr val="000000"/>
                </a:solidFill>
                <a:latin typeface="Catchy Mager"/>
              </a:rPr>
              <a:t>Water-Addition Treatment</a:t>
            </a:r>
          </a:p>
        </p:txBody>
      </p:sp>
      <p:sp>
        <p:nvSpPr>
          <p:cNvPr id="14" name="TextBox 14"/>
          <p:cNvSpPr txBox="1"/>
          <p:nvPr/>
        </p:nvSpPr>
        <p:spPr>
          <a:xfrm>
            <a:off x="6947085" y="923925"/>
            <a:ext cx="4410208" cy="781051"/>
          </a:xfrm>
          <a:prstGeom prst="rect">
            <a:avLst/>
          </a:prstGeom>
        </p:spPr>
        <p:txBody>
          <a:bodyPr lIns="0" tIns="0" rIns="0" bIns="0" rtlCol="0" anchor="t">
            <a:spAutoFit/>
          </a:bodyPr>
          <a:lstStyle/>
          <a:p>
            <a:pPr algn="ctr">
              <a:lnSpc>
                <a:spcPts val="6299"/>
              </a:lnSpc>
            </a:pPr>
            <a:r>
              <a:rPr lang="en-US" sz="4499">
                <a:solidFill>
                  <a:srgbClr val="000000"/>
                </a:solidFill>
                <a:latin typeface="Catchy Mager"/>
              </a:rPr>
              <a:t>Control </a:t>
            </a:r>
          </a:p>
        </p:txBody>
      </p:sp>
      <p:sp>
        <p:nvSpPr>
          <p:cNvPr id="15" name="TextBox 15"/>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68487" y="7909759"/>
            <a:ext cx="3321452" cy="1485595"/>
          </a:xfrm>
          <a:custGeom>
            <a:avLst/>
            <a:gdLst/>
            <a:ahLst/>
            <a:cxnLst/>
            <a:rect l="l" t="t" r="r" b="b"/>
            <a:pathLst>
              <a:path w="3321452" h="1485595">
                <a:moveTo>
                  <a:pt x="0" y="0"/>
                </a:moveTo>
                <a:lnTo>
                  <a:pt x="3321452" y="0"/>
                </a:lnTo>
                <a:lnTo>
                  <a:pt x="3321452" y="1485595"/>
                </a:lnTo>
                <a:lnTo>
                  <a:pt x="0" y="14855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0" y="9357254"/>
            <a:ext cx="18304378" cy="957595"/>
          </a:xfrm>
          <a:prstGeom prst="rect">
            <a:avLst/>
          </a:prstGeom>
          <a:solidFill>
            <a:srgbClr val="99CC63"/>
          </a:solidFill>
        </p:spPr>
        <p:txBody>
          <a:bodyPr/>
          <a:lstStyle/>
          <a:p>
            <a:endParaRPr lang="en-US"/>
          </a:p>
        </p:txBody>
      </p:sp>
      <p:sp>
        <p:nvSpPr>
          <p:cNvPr id="4" name="AutoShape 4"/>
          <p:cNvSpPr/>
          <p:nvPr/>
        </p:nvSpPr>
        <p:spPr>
          <a:xfrm>
            <a:off x="4788661" y="5521407"/>
            <a:ext cx="2360645" cy="0"/>
          </a:xfrm>
          <a:prstGeom prst="line">
            <a:avLst/>
          </a:prstGeom>
          <a:ln w="9525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4754344" y="6903172"/>
            <a:ext cx="1729916" cy="0"/>
          </a:xfrm>
          <a:prstGeom prst="line">
            <a:avLst/>
          </a:prstGeom>
          <a:ln w="95250" cap="rnd">
            <a:solidFill>
              <a:srgbClr val="FFFFFF"/>
            </a:solidFill>
            <a:prstDash val="solid"/>
            <a:headEnd type="none" w="sm" len="sm"/>
            <a:tailEnd type="none" w="sm" len="sm"/>
          </a:ln>
        </p:spPr>
        <p:txBody>
          <a:bodyPr/>
          <a:lstStyle/>
          <a:p>
            <a:endParaRPr lang="en-US"/>
          </a:p>
        </p:txBody>
      </p:sp>
      <p:sp>
        <p:nvSpPr>
          <p:cNvPr id="6" name="TextBox 6"/>
          <p:cNvSpPr txBox="1"/>
          <p:nvPr/>
        </p:nvSpPr>
        <p:spPr>
          <a:xfrm>
            <a:off x="559254" y="400504"/>
            <a:ext cx="6337548" cy="873125"/>
          </a:xfrm>
          <a:prstGeom prst="rect">
            <a:avLst/>
          </a:prstGeom>
        </p:spPr>
        <p:txBody>
          <a:bodyPr lIns="0" tIns="0" rIns="0" bIns="0" rtlCol="0" anchor="t">
            <a:spAutoFit/>
          </a:bodyPr>
          <a:lstStyle/>
          <a:p>
            <a:pPr algn="ctr">
              <a:lnSpc>
                <a:spcPts val="7000"/>
              </a:lnSpc>
            </a:pPr>
            <a:r>
              <a:rPr lang="en-US" sz="5000">
                <a:solidFill>
                  <a:srgbClr val="000000"/>
                </a:solidFill>
                <a:latin typeface="Catchy Mager"/>
              </a:rPr>
              <a:t>Summary of the Study: </a:t>
            </a:r>
          </a:p>
        </p:txBody>
      </p:sp>
      <p:sp>
        <p:nvSpPr>
          <p:cNvPr id="7" name="TextBox 7"/>
          <p:cNvSpPr txBox="1"/>
          <p:nvPr/>
        </p:nvSpPr>
        <p:spPr>
          <a:xfrm>
            <a:off x="559254" y="1535629"/>
            <a:ext cx="16918760" cy="6169025"/>
          </a:xfrm>
          <a:prstGeom prst="rect">
            <a:avLst/>
          </a:prstGeom>
        </p:spPr>
        <p:txBody>
          <a:bodyPr lIns="0" tIns="0" rIns="0" bIns="0" rtlCol="0" anchor="t">
            <a:spAutoFit/>
          </a:bodyPr>
          <a:lstStyle/>
          <a:p>
            <a:pPr algn="l">
              <a:lnSpc>
                <a:spcPts val="4899"/>
              </a:lnSpc>
            </a:pPr>
            <a:r>
              <a:rPr lang="en-US" sz="3499">
                <a:solidFill>
                  <a:srgbClr val="000000"/>
                </a:solidFill>
                <a:latin typeface="Tex Gyre Termes"/>
              </a:rPr>
              <a:t>Since there are many factors that affect plant growth which are all interdependent, we will only simplify the results of the water treatments. They found that when they reduced the rain with rainout shelters, the soil water content (how much water is in the soil) decreased, and when they increased the rain with the water-addition treatment, the soil water content increased. With the water-reduction treatment. They also found that the alive, above-ground plant biomass decreased from the rainout shelters treatment, and they even saw more dead biomass as the plants were living in drought-like conditions. This may also have been the result of reduced soil moisture and reduced soil nutrients. The water-addition treatment did not change live above ground plant biomass compared to ambient (control) precipitation, but it did increase species richness. </a:t>
            </a:r>
          </a:p>
        </p:txBody>
      </p:sp>
      <p:sp>
        <p:nvSpPr>
          <p:cNvPr id="8" name="TextBox 8"/>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04378" cy="957595"/>
          </a:xfrm>
          <a:prstGeom prst="rect">
            <a:avLst/>
          </a:prstGeom>
          <a:solidFill>
            <a:srgbClr val="99CC63"/>
          </a:solidFill>
        </p:spPr>
        <p:txBody>
          <a:bodyPr/>
          <a:lstStyle/>
          <a:p>
            <a:endParaRPr lang="en-US"/>
          </a:p>
        </p:txBody>
      </p:sp>
      <p:sp>
        <p:nvSpPr>
          <p:cNvPr id="3" name="AutoShape 3"/>
          <p:cNvSpPr/>
          <p:nvPr/>
        </p:nvSpPr>
        <p:spPr>
          <a:xfrm>
            <a:off x="8399788" y="6229432"/>
            <a:ext cx="1733625" cy="0"/>
          </a:xfrm>
          <a:prstGeom prst="line">
            <a:avLst/>
          </a:prstGeom>
          <a:ln w="95250" cap="rnd">
            <a:solidFill>
              <a:srgbClr val="FFFFFF"/>
            </a:solidFill>
            <a:prstDash val="solid"/>
            <a:headEnd type="none" w="sm" len="sm"/>
            <a:tailEnd type="none" w="sm" len="sm"/>
          </a:ln>
        </p:spPr>
        <p:txBody>
          <a:bodyPr/>
          <a:lstStyle/>
          <a:p>
            <a:endParaRPr lang="en-US"/>
          </a:p>
        </p:txBody>
      </p:sp>
      <p:sp>
        <p:nvSpPr>
          <p:cNvPr id="4" name="AutoShape 4"/>
          <p:cNvSpPr/>
          <p:nvPr/>
        </p:nvSpPr>
        <p:spPr>
          <a:xfrm>
            <a:off x="10476413" y="6950876"/>
            <a:ext cx="1345076" cy="0"/>
          </a:xfrm>
          <a:prstGeom prst="line">
            <a:avLst/>
          </a:prstGeom>
          <a:ln w="95250" cap="rnd">
            <a:solidFill>
              <a:srgbClr val="FFFFFF"/>
            </a:solidFill>
            <a:prstDash val="solid"/>
            <a:headEnd type="none" w="sm" len="sm"/>
            <a:tailEnd type="none" w="sm" len="sm"/>
          </a:ln>
        </p:spPr>
        <p:txBody>
          <a:bodyPr/>
          <a:lstStyle/>
          <a:p>
            <a:endParaRPr lang="en-US"/>
          </a:p>
        </p:txBody>
      </p:sp>
      <p:sp>
        <p:nvSpPr>
          <p:cNvPr id="5" name="Freeform 5"/>
          <p:cNvSpPr/>
          <p:nvPr/>
        </p:nvSpPr>
        <p:spPr>
          <a:xfrm>
            <a:off x="-1439282" y="3852130"/>
            <a:ext cx="5729605" cy="5983921"/>
          </a:xfrm>
          <a:custGeom>
            <a:avLst/>
            <a:gdLst/>
            <a:ahLst/>
            <a:cxnLst/>
            <a:rect l="l" t="t" r="r" b="b"/>
            <a:pathLst>
              <a:path w="5729605" h="5983921">
                <a:moveTo>
                  <a:pt x="0" y="0"/>
                </a:moveTo>
                <a:lnTo>
                  <a:pt x="5729605" y="0"/>
                </a:lnTo>
                <a:lnTo>
                  <a:pt x="5729605" y="5983922"/>
                </a:lnTo>
                <a:lnTo>
                  <a:pt x="0" y="59839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AutoShape 6"/>
          <p:cNvSpPr/>
          <p:nvPr/>
        </p:nvSpPr>
        <p:spPr>
          <a:xfrm>
            <a:off x="1788415" y="3828318"/>
            <a:ext cx="2501908" cy="0"/>
          </a:xfrm>
          <a:prstGeom prst="line">
            <a:avLst/>
          </a:prstGeom>
          <a:ln w="95250"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1788415" y="8409843"/>
            <a:ext cx="2501908" cy="0"/>
          </a:xfrm>
          <a:prstGeom prst="line">
            <a:avLst/>
          </a:prstGeom>
          <a:ln w="95250" cap="flat">
            <a:solidFill>
              <a:srgbClr val="000000"/>
            </a:solidFill>
            <a:prstDash val="solid"/>
            <a:headEnd type="none" w="sm" len="sm"/>
            <a:tailEnd type="none" w="sm" len="sm"/>
          </a:ln>
        </p:spPr>
        <p:txBody>
          <a:bodyPr/>
          <a:lstStyle/>
          <a:p>
            <a:endParaRPr lang="en-US"/>
          </a:p>
        </p:txBody>
      </p:sp>
      <p:sp>
        <p:nvSpPr>
          <p:cNvPr id="8" name="AutoShape 8"/>
          <p:cNvSpPr/>
          <p:nvPr/>
        </p:nvSpPr>
        <p:spPr>
          <a:xfrm rot="5400000">
            <a:off x="3652107" y="4395096"/>
            <a:ext cx="1181182" cy="0"/>
          </a:xfrm>
          <a:prstGeom prst="line">
            <a:avLst/>
          </a:prstGeom>
          <a:ln w="95250" cap="flat">
            <a:solidFill>
              <a:srgbClr val="000000"/>
            </a:solidFill>
            <a:prstDash val="solid"/>
            <a:headEnd type="none" w="sm" len="sm"/>
            <a:tailEnd type="none" w="sm" len="sm"/>
          </a:ln>
        </p:spPr>
        <p:txBody>
          <a:bodyPr/>
          <a:lstStyle/>
          <a:p>
            <a:endParaRPr lang="en-US"/>
          </a:p>
        </p:txBody>
      </p:sp>
      <p:sp>
        <p:nvSpPr>
          <p:cNvPr id="9" name="AutoShape 9"/>
          <p:cNvSpPr/>
          <p:nvPr/>
        </p:nvSpPr>
        <p:spPr>
          <a:xfrm rot="5400000">
            <a:off x="3699732" y="7866877"/>
            <a:ext cx="1181182" cy="0"/>
          </a:xfrm>
          <a:prstGeom prst="line">
            <a:avLst/>
          </a:prstGeom>
          <a:ln w="95250" cap="flat">
            <a:solidFill>
              <a:srgbClr val="000000"/>
            </a:solidFill>
            <a:prstDash val="solid"/>
            <a:headEnd type="none" w="sm" len="sm"/>
            <a:tailEnd type="none" w="sm" len="sm"/>
          </a:ln>
        </p:spPr>
        <p:txBody>
          <a:bodyPr/>
          <a:lstStyle/>
          <a:p>
            <a:endParaRPr lang="en-US"/>
          </a:p>
        </p:txBody>
      </p:sp>
      <p:sp>
        <p:nvSpPr>
          <p:cNvPr id="10" name="TextBox 10"/>
          <p:cNvSpPr txBox="1"/>
          <p:nvPr/>
        </p:nvSpPr>
        <p:spPr>
          <a:xfrm>
            <a:off x="3417235" y="5525218"/>
            <a:ext cx="3181310" cy="1322704"/>
          </a:xfrm>
          <a:prstGeom prst="rect">
            <a:avLst/>
          </a:prstGeom>
        </p:spPr>
        <p:txBody>
          <a:bodyPr lIns="0" tIns="0" rIns="0" bIns="0" rtlCol="0" anchor="t">
            <a:spAutoFit/>
          </a:bodyPr>
          <a:lstStyle/>
          <a:p>
            <a:pPr algn="ctr">
              <a:lnSpc>
                <a:spcPts val="5320"/>
              </a:lnSpc>
            </a:pPr>
            <a:r>
              <a:rPr lang="en-US" sz="3800">
                <a:solidFill>
                  <a:srgbClr val="000000"/>
                </a:solidFill>
                <a:latin typeface="Catchy Mager"/>
              </a:rPr>
              <a:t>Above-ground Plant Biomass</a:t>
            </a:r>
          </a:p>
        </p:txBody>
      </p:sp>
      <p:sp>
        <p:nvSpPr>
          <p:cNvPr id="11" name="TextBox 11"/>
          <p:cNvSpPr txBox="1"/>
          <p:nvPr/>
        </p:nvSpPr>
        <p:spPr>
          <a:xfrm>
            <a:off x="845935" y="267770"/>
            <a:ext cx="3349137" cy="1350410"/>
          </a:xfrm>
          <a:prstGeom prst="rect">
            <a:avLst/>
          </a:prstGeom>
        </p:spPr>
        <p:txBody>
          <a:bodyPr lIns="0" tIns="0" rIns="0" bIns="0" rtlCol="0" anchor="t">
            <a:spAutoFit/>
          </a:bodyPr>
          <a:lstStyle/>
          <a:p>
            <a:pPr algn="ctr">
              <a:lnSpc>
                <a:spcPts val="10910"/>
              </a:lnSpc>
            </a:pPr>
            <a:r>
              <a:rPr lang="en-US" sz="7792">
                <a:solidFill>
                  <a:srgbClr val="000000"/>
                </a:solidFill>
                <a:latin typeface="Catchy Mager"/>
              </a:rPr>
              <a:t>Results: </a:t>
            </a:r>
          </a:p>
        </p:txBody>
      </p:sp>
      <p:sp>
        <p:nvSpPr>
          <p:cNvPr id="12" name="TextBox 12"/>
          <p:cNvSpPr txBox="1"/>
          <p:nvPr/>
        </p:nvSpPr>
        <p:spPr>
          <a:xfrm>
            <a:off x="7986370" y="952500"/>
            <a:ext cx="8958789" cy="7517765"/>
          </a:xfrm>
          <a:prstGeom prst="rect">
            <a:avLst/>
          </a:prstGeom>
        </p:spPr>
        <p:txBody>
          <a:bodyPr lIns="0" tIns="0" rIns="0" bIns="0" rtlCol="0" anchor="t">
            <a:spAutoFit/>
          </a:bodyPr>
          <a:lstStyle/>
          <a:p>
            <a:pPr>
              <a:lnSpc>
                <a:spcPts val="5459"/>
              </a:lnSpc>
            </a:pPr>
            <a:r>
              <a:rPr lang="en-US" sz="3899" u="sng">
                <a:solidFill>
                  <a:srgbClr val="000000"/>
                </a:solidFill>
                <a:latin typeface="Tex Gyre Termes"/>
              </a:rPr>
              <a:t>Water-Reduced Treatment:</a:t>
            </a:r>
          </a:p>
          <a:p>
            <a:pPr>
              <a:lnSpc>
                <a:spcPts val="5459"/>
              </a:lnSpc>
            </a:pPr>
            <a:r>
              <a:rPr lang="en-US" sz="3899">
                <a:solidFill>
                  <a:srgbClr val="000000"/>
                </a:solidFill>
                <a:latin typeface="Tex Gyre Termes"/>
              </a:rPr>
              <a:t>Soil water content decreased, alive above-ground plant biomass decreased, and they save more dead above-ground plant biomass </a:t>
            </a:r>
          </a:p>
          <a:p>
            <a:pPr>
              <a:lnSpc>
                <a:spcPts val="5459"/>
              </a:lnSpc>
            </a:pPr>
            <a:endParaRPr lang="en-US" sz="3899">
              <a:solidFill>
                <a:srgbClr val="000000"/>
              </a:solidFill>
              <a:latin typeface="Tex Gyre Termes"/>
            </a:endParaRPr>
          </a:p>
          <a:p>
            <a:pPr>
              <a:lnSpc>
                <a:spcPts val="5459"/>
              </a:lnSpc>
            </a:pPr>
            <a:r>
              <a:rPr lang="en-US" sz="3899" u="sng">
                <a:solidFill>
                  <a:srgbClr val="000000"/>
                </a:solidFill>
                <a:latin typeface="Tex Gyre Termes"/>
              </a:rPr>
              <a:t>Water-Addition Treatment: </a:t>
            </a:r>
          </a:p>
          <a:p>
            <a:pPr>
              <a:lnSpc>
                <a:spcPts val="5599"/>
              </a:lnSpc>
            </a:pPr>
            <a:r>
              <a:rPr lang="en-US" sz="3999">
                <a:solidFill>
                  <a:srgbClr val="000000"/>
                </a:solidFill>
                <a:latin typeface="Tex Gyre Termes"/>
              </a:rPr>
              <a:t>Soil water content increased, no change in alive above-ground plant biomass compared to control (normal precipitation) treatment</a:t>
            </a:r>
          </a:p>
          <a:p>
            <a:pPr>
              <a:lnSpc>
                <a:spcPts val="4759"/>
              </a:lnSpc>
            </a:pPr>
            <a:endParaRPr lang="en-US" sz="3999">
              <a:solidFill>
                <a:srgbClr val="000000"/>
              </a:solidFill>
              <a:latin typeface="Tex Gyre Termes"/>
            </a:endParaRPr>
          </a:p>
        </p:txBody>
      </p:sp>
      <p:sp>
        <p:nvSpPr>
          <p:cNvPr id="13" name="TextBox 13"/>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357254"/>
            <a:ext cx="18304378" cy="957595"/>
          </a:xfrm>
          <a:prstGeom prst="rect">
            <a:avLst/>
          </a:prstGeom>
          <a:solidFill>
            <a:srgbClr val="99CC63"/>
          </a:solidFill>
        </p:spPr>
        <p:txBody>
          <a:bodyPr/>
          <a:lstStyle/>
          <a:p>
            <a:endParaRPr lang="en-US"/>
          </a:p>
        </p:txBody>
      </p:sp>
      <p:sp>
        <p:nvSpPr>
          <p:cNvPr id="3" name="AutoShape 3"/>
          <p:cNvSpPr/>
          <p:nvPr/>
        </p:nvSpPr>
        <p:spPr>
          <a:xfrm>
            <a:off x="8399788" y="6229432"/>
            <a:ext cx="1733625" cy="0"/>
          </a:xfrm>
          <a:prstGeom prst="line">
            <a:avLst/>
          </a:prstGeom>
          <a:ln w="95250" cap="rnd">
            <a:solidFill>
              <a:srgbClr val="FFFFFF"/>
            </a:solidFill>
            <a:prstDash val="solid"/>
            <a:headEnd type="none" w="sm" len="sm"/>
            <a:tailEnd type="none" w="sm" len="sm"/>
          </a:ln>
        </p:spPr>
        <p:txBody>
          <a:bodyPr/>
          <a:lstStyle/>
          <a:p>
            <a:endParaRPr lang="en-US"/>
          </a:p>
        </p:txBody>
      </p:sp>
      <p:sp>
        <p:nvSpPr>
          <p:cNvPr id="4" name="AutoShape 4"/>
          <p:cNvSpPr/>
          <p:nvPr/>
        </p:nvSpPr>
        <p:spPr>
          <a:xfrm>
            <a:off x="10476413" y="6950876"/>
            <a:ext cx="1345076" cy="0"/>
          </a:xfrm>
          <a:prstGeom prst="line">
            <a:avLst/>
          </a:prstGeom>
          <a:ln w="95250" cap="rnd">
            <a:solidFill>
              <a:srgbClr val="FFFFFF"/>
            </a:solidFill>
            <a:prstDash val="solid"/>
            <a:headEnd type="none" w="sm" len="sm"/>
            <a:tailEnd type="none" w="sm" len="sm"/>
          </a:ln>
        </p:spPr>
        <p:txBody>
          <a:bodyPr/>
          <a:lstStyle/>
          <a:p>
            <a:endParaRPr lang="en-US"/>
          </a:p>
        </p:txBody>
      </p:sp>
      <p:sp>
        <p:nvSpPr>
          <p:cNvPr id="5" name="TextBox 5"/>
          <p:cNvSpPr txBox="1"/>
          <p:nvPr/>
        </p:nvSpPr>
        <p:spPr>
          <a:xfrm>
            <a:off x="-429516" y="857250"/>
            <a:ext cx="11148951" cy="1350410"/>
          </a:xfrm>
          <a:prstGeom prst="rect">
            <a:avLst/>
          </a:prstGeom>
        </p:spPr>
        <p:txBody>
          <a:bodyPr lIns="0" tIns="0" rIns="0" bIns="0" rtlCol="0" anchor="t">
            <a:spAutoFit/>
          </a:bodyPr>
          <a:lstStyle/>
          <a:p>
            <a:pPr algn="ctr">
              <a:lnSpc>
                <a:spcPts val="10910"/>
              </a:lnSpc>
            </a:pPr>
            <a:r>
              <a:rPr lang="en-US" sz="7792">
                <a:solidFill>
                  <a:srgbClr val="000000"/>
                </a:solidFill>
                <a:latin typeface="Catchy Mager"/>
              </a:rPr>
              <a:t>Reflection Question </a:t>
            </a:r>
          </a:p>
        </p:txBody>
      </p:sp>
      <p:sp>
        <p:nvSpPr>
          <p:cNvPr id="6" name="TextBox 6"/>
          <p:cNvSpPr txBox="1"/>
          <p:nvPr/>
        </p:nvSpPr>
        <p:spPr>
          <a:xfrm>
            <a:off x="1028700" y="3173261"/>
            <a:ext cx="13832982" cy="3777615"/>
          </a:xfrm>
          <a:prstGeom prst="rect">
            <a:avLst/>
          </a:prstGeom>
        </p:spPr>
        <p:txBody>
          <a:bodyPr lIns="0" tIns="0" rIns="0" bIns="0" rtlCol="0" anchor="t">
            <a:spAutoFit/>
          </a:bodyPr>
          <a:lstStyle/>
          <a:p>
            <a:pPr>
              <a:lnSpc>
                <a:spcPts val="7559"/>
              </a:lnSpc>
            </a:pPr>
            <a:r>
              <a:rPr lang="en-US" sz="5399">
                <a:solidFill>
                  <a:srgbClr val="000000"/>
                </a:solidFill>
                <a:latin typeface="Tex Gyre Termes"/>
              </a:rPr>
              <a:t>Therefore, as there is an expected decreased rainfall in the summer months of the Great Lakes region, what does this mean for some plants? </a:t>
            </a:r>
          </a:p>
          <a:p>
            <a:pPr algn="ctr">
              <a:lnSpc>
                <a:spcPts val="7559"/>
              </a:lnSpc>
            </a:pPr>
            <a:endParaRPr lang="en-US" sz="5399">
              <a:solidFill>
                <a:srgbClr val="000000"/>
              </a:solidFill>
              <a:latin typeface="Tex Gyre Termes"/>
            </a:endParaRPr>
          </a:p>
        </p:txBody>
      </p:sp>
      <p:sp>
        <p:nvSpPr>
          <p:cNvPr id="7" name="Freeform 7"/>
          <p:cNvSpPr/>
          <p:nvPr/>
        </p:nvSpPr>
        <p:spPr>
          <a:xfrm>
            <a:off x="13106006" y="5512965"/>
            <a:ext cx="4788958" cy="3735388"/>
          </a:xfrm>
          <a:custGeom>
            <a:avLst/>
            <a:gdLst/>
            <a:ahLst/>
            <a:cxnLst/>
            <a:rect l="l" t="t" r="r" b="b"/>
            <a:pathLst>
              <a:path w="4788958" h="3735388">
                <a:moveTo>
                  <a:pt x="0" y="0"/>
                </a:moveTo>
                <a:lnTo>
                  <a:pt x="4788958" y="0"/>
                </a:lnTo>
                <a:lnTo>
                  <a:pt x="4788958" y="3735387"/>
                </a:lnTo>
                <a:lnTo>
                  <a:pt x="0" y="3735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flipH="1">
            <a:off x="10719435" y="7518334"/>
            <a:ext cx="4153267" cy="1940708"/>
          </a:xfrm>
          <a:custGeom>
            <a:avLst/>
            <a:gdLst/>
            <a:ahLst/>
            <a:cxnLst/>
            <a:rect l="l" t="t" r="r" b="b"/>
            <a:pathLst>
              <a:path w="4153267" h="1940708">
                <a:moveTo>
                  <a:pt x="4153267" y="0"/>
                </a:moveTo>
                <a:lnTo>
                  <a:pt x="0" y="0"/>
                </a:lnTo>
                <a:lnTo>
                  <a:pt x="0" y="1940708"/>
                </a:lnTo>
                <a:lnTo>
                  <a:pt x="4153267" y="1940708"/>
                </a:lnTo>
                <a:lnTo>
                  <a:pt x="415326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6238932" y="7141324"/>
            <a:ext cx="1656032" cy="2694727"/>
          </a:xfrm>
          <a:custGeom>
            <a:avLst/>
            <a:gdLst/>
            <a:ahLst/>
            <a:cxnLst/>
            <a:rect l="l" t="t" r="r" b="b"/>
            <a:pathLst>
              <a:path w="1656032" h="2694727">
                <a:moveTo>
                  <a:pt x="0" y="0"/>
                </a:moveTo>
                <a:lnTo>
                  <a:pt x="1656032" y="0"/>
                </a:lnTo>
                <a:lnTo>
                  <a:pt x="1656032" y="2694728"/>
                </a:lnTo>
                <a:lnTo>
                  <a:pt x="0" y="26947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95695" y="7674040"/>
            <a:ext cx="2190531" cy="2039185"/>
          </a:xfrm>
          <a:custGeom>
            <a:avLst/>
            <a:gdLst/>
            <a:ahLst/>
            <a:cxnLst/>
            <a:rect l="l" t="t" r="r" b="b"/>
            <a:pathLst>
              <a:path w="2190531" h="2039185">
                <a:moveTo>
                  <a:pt x="0" y="0"/>
                </a:moveTo>
                <a:lnTo>
                  <a:pt x="2190531" y="0"/>
                </a:lnTo>
                <a:lnTo>
                  <a:pt x="2190531" y="2039185"/>
                </a:lnTo>
                <a:lnTo>
                  <a:pt x="0" y="20391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0" y="9666665"/>
            <a:ext cx="17709797" cy="4222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a:rPr>
              <a:t>ElbowLakeCentre.ca                                                       © Queen’s University Biological Station (QUBS), 2023</a:t>
            </a:r>
          </a:p>
        </p:txBody>
      </p:sp>
    </p:spTree>
  </p:cSld>
  <p:clrMapOvr>
    <a:masterClrMapping/>
  </p:clrMapOvr>
  <p:transition>
    <p:cover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5AB69FA5B7984B8D83022AF7A040BF" ma:contentTypeVersion="16" ma:contentTypeDescription="Create a new document." ma:contentTypeScope="" ma:versionID="10a7ae876cf290fb46cb83c483a75796">
  <xsd:schema xmlns:xsd="http://www.w3.org/2001/XMLSchema" xmlns:xs="http://www.w3.org/2001/XMLSchema" xmlns:p="http://schemas.microsoft.com/office/2006/metadata/properties" xmlns:ns2="229c973e-8b6c-4b42-893e-f1707e28bc1e" xmlns:ns3="3c2e02e6-199e-4c0b-8616-1ff986d49433" targetNamespace="http://schemas.microsoft.com/office/2006/metadata/properties" ma:root="true" ma:fieldsID="a92c89e61bf8e0a2dc8a2d585fc07882" ns2:_="" ns3:_="">
    <xsd:import namespace="229c973e-8b6c-4b42-893e-f1707e28bc1e"/>
    <xsd:import namespace="3c2e02e6-199e-4c0b-8616-1ff986d494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c973e-8b6c-4b42-893e-f1707e28b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d2e69d-a885-47d9-a849-8bc90acf94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2e02e6-199e-4c0b-8616-1ff986d494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4329f7d-523e-44c9-b0e1-49aa5bd3008e}" ma:internalName="TaxCatchAll" ma:showField="CatchAllData" ma:web="3c2e02e6-199e-4c0b-8616-1ff986d49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FEF92-C798-4336-A30D-8894B09DC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c973e-8b6c-4b42-893e-f1707e28bc1e"/>
    <ds:schemaRef ds:uri="3c2e02e6-199e-4c0b-8616-1ff986d49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7E4B35-AE3F-48BC-A97B-03AFC986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779</Words>
  <Application>Microsoft Office PowerPoint</Application>
  <PresentationFormat>Custom</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Canva Sans</vt:lpstr>
      <vt:lpstr>Tex Gyre Termes</vt:lpstr>
      <vt:lpstr>Arial</vt:lpstr>
      <vt:lpstr>Catchy Mager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Reciprocity and Interdependence</dc:title>
  <cp:lastModifiedBy>Jade Gabri</cp:lastModifiedBy>
  <cp:revision>1</cp:revision>
  <dcterms:created xsi:type="dcterms:W3CDTF">2006-08-16T00:00:00Z</dcterms:created>
  <dcterms:modified xsi:type="dcterms:W3CDTF">2024-01-12T18:39:42Z</dcterms:modified>
  <dc:identifier>DAF0dKYlSAs</dc:identifier>
</cp:coreProperties>
</file>