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1"/>
    <p:sldId id="257" r:id="rId22"/>
    <p:sldId id="258" r:id="rId23"/>
    <p:sldId id="259" r:id="rId24"/>
    <p:sldId id="260" r:id="rId25"/>
    <p:sldId id="261" r:id="rId26"/>
    <p:sldId id="262" r:id="rId27"/>
    <p:sldId id="263" r:id="rId28"/>
    <p:sldId id="264" r:id="rId29"/>
    <p:sldId id="265" r:id="rId30"/>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ubik One" charset="1" panose="02000604000000020004"/>
      <p:regular r:id="rId10"/>
    </p:embeddedFont>
    <p:embeddedFont>
      <p:font typeface="Open Sans" charset="1" panose="020B0606030504020204"/>
      <p:regular r:id="rId11"/>
    </p:embeddedFont>
    <p:embeddedFont>
      <p:font typeface="Open Sans Bold" charset="1" panose="020B0806030504020204"/>
      <p:regular r:id="rId12"/>
    </p:embeddedFont>
    <p:embeddedFont>
      <p:font typeface="Open Sans Italics" charset="1" panose="020B0606030504020204"/>
      <p:regular r:id="rId13"/>
    </p:embeddedFont>
    <p:embeddedFont>
      <p:font typeface="Open Sans Bold Italics" charset="1" panose="020B0806030504020204"/>
      <p:regular r:id="rId14"/>
    </p:embeddedFont>
    <p:embeddedFont>
      <p:font typeface="Canva Sans" charset="1" panose="020B0503030501040103"/>
      <p:regular r:id="rId15"/>
    </p:embeddedFont>
    <p:embeddedFont>
      <p:font typeface="Canva Sans Bold" charset="1" panose="020B0803030501040103"/>
      <p:regular r:id="rId16"/>
    </p:embeddedFont>
    <p:embeddedFont>
      <p:font typeface="Canva Sans Italics" charset="1" panose="020B0503030501040103"/>
      <p:regular r:id="rId17"/>
    </p:embeddedFont>
    <p:embeddedFont>
      <p:font typeface="Canva Sans Bold Italics" charset="1" panose="020B0803030501040103"/>
      <p:regular r:id="rId18"/>
    </p:embeddedFont>
    <p:embeddedFont>
      <p:font typeface="Now" charset="1" panose="00000500000000000000"/>
      <p:regular r:id="rId19"/>
    </p:embeddedFont>
    <p:embeddedFont>
      <p:font typeface="Now Bold" charset="1" panose="000006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18" Type="http://schemas.openxmlformats.org/officeDocument/2006/relationships/font" Target="fonts/font18.fntdata"/><Relationship Id="rId26" Type="http://schemas.openxmlformats.org/officeDocument/2006/relationships/slide" Target="slides/slide6.xml"/><Relationship Id="rId8" Type="http://schemas.openxmlformats.org/officeDocument/2006/relationships/font" Target="fonts/font8.fntdata"/><Relationship Id="rId21" Type="http://schemas.openxmlformats.org/officeDocument/2006/relationships/slide" Target="slides/slide1.xml"/><Relationship Id="rId3" Type="http://schemas.openxmlformats.org/officeDocument/2006/relationships/viewProps" Target="viewProps.xml"/><Relationship Id="rId12" Type="http://schemas.openxmlformats.org/officeDocument/2006/relationships/font" Target="fonts/font12.fntdata"/><Relationship Id="rId17" Type="http://schemas.openxmlformats.org/officeDocument/2006/relationships/font" Target="fonts/font17.fntdata"/><Relationship Id="rId25" Type="http://schemas.openxmlformats.org/officeDocument/2006/relationships/slide" Target="slides/slide5.xml"/><Relationship Id="rId7" Type="http://schemas.openxmlformats.org/officeDocument/2006/relationships/font" Target="fonts/font7.fntdata"/><Relationship Id="rId16" Type="http://schemas.openxmlformats.org/officeDocument/2006/relationships/font" Target="fonts/font16.fntdata"/><Relationship Id="rId2" Type="http://schemas.openxmlformats.org/officeDocument/2006/relationships/presProps" Target="presProps.xml"/><Relationship Id="rId20" Type="http://schemas.openxmlformats.org/officeDocument/2006/relationships/font" Target="fonts/font20.fntdata"/><Relationship Id="rId29" Type="http://schemas.openxmlformats.org/officeDocument/2006/relationships/slide" Target="slides/slide9.xml"/><Relationship Id="rId1" Type="http://schemas.openxmlformats.org/officeDocument/2006/relationships/slideMaster" Target="slideMasters/slideMaster1.xml"/><Relationship Id="rId11" Type="http://schemas.openxmlformats.org/officeDocument/2006/relationships/font" Target="fonts/font11.fntdata"/><Relationship Id="rId24" Type="http://schemas.openxmlformats.org/officeDocument/2006/relationships/slide" Target="slides/slide4.xml"/><Relationship Id="rId6" Type="http://schemas.openxmlformats.org/officeDocument/2006/relationships/font" Target="fonts/font6.fntdata"/><Relationship Id="rId32" Type="http://schemas.openxmlformats.org/officeDocument/2006/relationships/customXml" Target="../customXml/item2.xml"/><Relationship Id="rId15" Type="http://schemas.openxmlformats.org/officeDocument/2006/relationships/font" Target="fonts/font15.fntdata"/><Relationship Id="rId23" Type="http://schemas.openxmlformats.org/officeDocument/2006/relationships/slide" Target="slides/slide3.xml"/><Relationship Id="rId28" Type="http://schemas.openxmlformats.org/officeDocument/2006/relationships/slide" Target="slides/slide8.xml"/><Relationship Id="rId5" Type="http://schemas.openxmlformats.org/officeDocument/2006/relationships/tableStyles" Target="tableStyles.xml"/><Relationship Id="rId10" Type="http://schemas.openxmlformats.org/officeDocument/2006/relationships/font" Target="fonts/font10.fntdata"/><Relationship Id="rId19" Type="http://schemas.openxmlformats.org/officeDocument/2006/relationships/font" Target="fonts/font19.fntdata"/><Relationship Id="rId31" Type="http://schemas.openxmlformats.org/officeDocument/2006/relationships/customXml" Target="../customXml/item1.xml"/><Relationship Id="rId14" Type="http://schemas.openxmlformats.org/officeDocument/2006/relationships/font" Target="fonts/font14.fntdata"/><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4" Type="http://schemas.openxmlformats.org/officeDocument/2006/relationships/theme" Target="theme/theme1.xml"/><Relationship Id="rId9" Type="http://schemas.openxmlformats.org/officeDocument/2006/relationships/font" Target="fonts/font9.fntdata"/></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10" Target="slide8.xml" Type="http://schemas.openxmlformats.org/officeDocument/2006/relationships/slide"/><Relationship Id="rId2" Target="../media/image35.png" Type="http://schemas.openxmlformats.org/officeDocument/2006/relationships/image"/><Relationship Id="rId3" Target="../media/image36.svg" Type="http://schemas.openxmlformats.org/officeDocument/2006/relationships/image"/><Relationship Id="rId4" Target="../media/image37.png" Type="http://schemas.openxmlformats.org/officeDocument/2006/relationships/image"/><Relationship Id="rId5" Target="../media/image38.svg" Type="http://schemas.openxmlformats.org/officeDocument/2006/relationships/image"/><Relationship Id="rId6" Target="../media/image39.png" Type="http://schemas.openxmlformats.org/officeDocument/2006/relationships/image"/><Relationship Id="rId7" Target="../media/image40.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17.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slide4.xml" Type="http://schemas.openxmlformats.org/officeDocument/2006/relationships/slide"/><Relationship Id="rId5" Target="slide5.xml" Type="http://schemas.openxmlformats.org/officeDocument/2006/relationships/slide"/><Relationship Id="rId6" Target="slide8.xml" Type="http://schemas.openxmlformats.org/officeDocument/2006/relationships/slid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 Id="rId5" Target="slide3.xml" Type="http://schemas.openxmlformats.org/officeDocument/2006/relationships/slid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slide3.xml" Type="http://schemas.openxmlformats.org/officeDocument/2006/relationships/slide"/><Relationship Id="rId7" Target="../media/image25.png" Type="http://schemas.openxmlformats.org/officeDocument/2006/relationships/image"/><Relationship Id="rId8" Target="../media/image26.svg" Type="http://schemas.openxmlformats.org/officeDocument/2006/relationships/image"/><Relationship Id="rId9" Target="slide6.xml" Type="http://schemas.openxmlformats.org/officeDocument/2006/relationships/slid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7.jpeg" Type="http://schemas.openxmlformats.org/officeDocument/2006/relationships/image"/><Relationship Id="rId3" Target="https://www.cdc.gov/habs/pdf/cyanobacteria_faq.pdf" TargetMode="External" Type="http://schemas.openxmlformats.org/officeDocument/2006/relationships/hyperlink"/><Relationship Id="rId4" Target="https://www.nrdc.org/stories/freshwater-harmful-algal-blooms-101" TargetMode="External" Type="http://schemas.openxmlformats.org/officeDocument/2006/relationships/hyperlink"/><Relationship Id="rId5" Target="../media/image21.png" Type="http://schemas.openxmlformats.org/officeDocument/2006/relationships/image"/><Relationship Id="rId6" Target="../media/image22.svg" Type="http://schemas.openxmlformats.org/officeDocument/2006/relationships/image"/><Relationship Id="rId7" Target="slide3.xml" Type="http://schemas.openxmlformats.org/officeDocument/2006/relationships/slid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https://biomeme.com/environmental-dna/" TargetMode="External" Type="http://schemas.openxmlformats.org/officeDocument/2006/relationships/hyperlink"/><Relationship Id="rId3" Target="../media/image28.jpeg" Type="http://schemas.openxmlformats.org/officeDocument/2006/relationships/image"/><Relationship Id="rId4" Target="https://youtu.be/TQdTV1rAlWY" TargetMode="External" Type="http://schemas.openxmlformats.org/officeDocument/2006/relationships/video"/><Relationship Id="rId5" Target="../media/image21.png" Type="http://schemas.openxmlformats.org/officeDocument/2006/relationships/image"/><Relationship Id="rId6" Target="../media/image22.svg" Type="http://schemas.openxmlformats.org/officeDocument/2006/relationships/image"/><Relationship Id="rId7" Target="slide3.xml" Type="http://schemas.openxmlformats.org/officeDocument/2006/relationships/slid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2.svg" Type="http://schemas.openxmlformats.org/officeDocument/2006/relationships/image"/><Relationship Id="rId11" Target="slide3.xml" Type="http://schemas.openxmlformats.org/officeDocument/2006/relationships/slide"/><Relationship Id="rId2" Target="https://hab.whoi.edu/response/control-and-treatment/" TargetMode="External" Type="http://schemas.openxmlformats.org/officeDocument/2006/relationships/hyperlink"/><Relationship Id="rId3" Target="https://www.epa.gov/nutrientpollution/climate-change-and-harmful-algal-blooms" TargetMode="External" Type="http://schemas.openxmlformats.org/officeDocument/2006/relationships/hyperlink"/><Relationship Id="rId4" Target="../media/image29.png" Type="http://schemas.openxmlformats.org/officeDocument/2006/relationships/image"/><Relationship Id="rId5" Target="../media/image30.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slide9.xml" Type="http://schemas.openxmlformats.org/officeDocument/2006/relationships/slide"/><Relationship Id="rId9" Target="../media/image21.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2.svg" Type="http://schemas.openxmlformats.org/officeDocument/2006/relationships/image"/><Relationship Id="rId11" Target="slide8.xml" Type="http://schemas.openxmlformats.org/officeDocument/2006/relationships/slide"/><Relationship Id="rId2" Target="../media/image31.png" Type="http://schemas.openxmlformats.org/officeDocument/2006/relationships/image"/><Relationship Id="rId3" Target="../media/image3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slide10.xml" Type="http://schemas.openxmlformats.org/officeDocument/2006/relationships/slide"/><Relationship Id="rId9" Target="../media/image2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Freeform 2" id="2"/>
          <p:cNvSpPr/>
          <p:nvPr/>
        </p:nvSpPr>
        <p:spPr>
          <a:xfrm flipH="false" flipV="false" rot="0">
            <a:off x="13438175" y="219499"/>
            <a:ext cx="3507784" cy="2487338"/>
          </a:xfrm>
          <a:custGeom>
            <a:avLst/>
            <a:gdLst/>
            <a:ahLst/>
            <a:cxnLst/>
            <a:rect r="r" b="b" t="t" l="l"/>
            <a:pathLst>
              <a:path h="2487338" w="3507784">
                <a:moveTo>
                  <a:pt x="0" y="0"/>
                </a:moveTo>
                <a:lnTo>
                  <a:pt x="3507784" y="0"/>
                </a:lnTo>
                <a:lnTo>
                  <a:pt x="3507784" y="2487338"/>
                </a:lnTo>
                <a:lnTo>
                  <a:pt x="0" y="248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44735">
            <a:off x="14187221" y="3276018"/>
            <a:ext cx="1474078" cy="5001884"/>
          </a:xfrm>
          <a:custGeom>
            <a:avLst/>
            <a:gdLst/>
            <a:ahLst/>
            <a:cxnLst/>
            <a:rect r="r" b="b" t="t" l="l"/>
            <a:pathLst>
              <a:path h="5001884" w="1474078">
                <a:moveTo>
                  <a:pt x="0" y="0"/>
                </a:moveTo>
                <a:lnTo>
                  <a:pt x="1474078" y="0"/>
                </a:lnTo>
                <a:lnTo>
                  <a:pt x="1474078" y="5001884"/>
                </a:lnTo>
                <a:lnTo>
                  <a:pt x="0" y="5001884"/>
                </a:lnTo>
                <a:lnTo>
                  <a:pt x="0" y="0"/>
                </a:lnTo>
                <a:close/>
              </a:path>
            </a:pathLst>
          </a:custGeom>
          <a:blipFill>
            <a:blip r:embed="rId4">
              <a:extLst>
                <a:ext uri="{96DAC541-7B7A-43D3-8B79-37D633B846F1}">
                  <asvg:svgBlip xmlns:asvg="http://schemas.microsoft.com/office/drawing/2016/SVG/main" r:embed="rId5"/>
                </a:ext>
              </a:extLst>
            </a:blip>
            <a:stretch>
              <a:fillRect l="0" t="0" r="-177010" b="0"/>
            </a:stretch>
          </a:blipFill>
        </p:spPr>
      </p:sp>
      <p:sp>
        <p:nvSpPr>
          <p:cNvPr name="Freeform 4" id="4"/>
          <p:cNvSpPr/>
          <p:nvPr/>
        </p:nvSpPr>
        <p:spPr>
          <a:xfrm flipH="false" flipV="false" rot="0">
            <a:off x="14564445" y="5077134"/>
            <a:ext cx="5008916" cy="4352320"/>
          </a:xfrm>
          <a:custGeom>
            <a:avLst/>
            <a:gdLst/>
            <a:ahLst/>
            <a:cxnLst/>
            <a:rect r="r" b="b" t="t" l="l"/>
            <a:pathLst>
              <a:path h="4352320" w="5008916">
                <a:moveTo>
                  <a:pt x="0" y="0"/>
                </a:moveTo>
                <a:lnTo>
                  <a:pt x="5008916" y="0"/>
                </a:lnTo>
                <a:lnTo>
                  <a:pt x="5008916" y="4352320"/>
                </a:lnTo>
                <a:lnTo>
                  <a:pt x="0" y="4352320"/>
                </a:lnTo>
                <a:lnTo>
                  <a:pt x="0" y="0"/>
                </a:lnTo>
                <a:close/>
              </a:path>
            </a:pathLst>
          </a:custGeom>
          <a:blipFill>
            <a:blip r:embed="rId6">
              <a:extLst>
                <a:ext uri="{96DAC541-7B7A-43D3-8B79-37D633B846F1}">
                  <asvg:svgBlip xmlns:asvg="http://schemas.microsoft.com/office/drawing/2016/SVG/main" r:embed="rId7"/>
                </a:ext>
              </a:extLst>
            </a:blip>
            <a:stretch>
              <a:fillRect l="0" t="0" r="-83162" b="0"/>
            </a:stretch>
          </a:blipFill>
        </p:spPr>
      </p:sp>
      <p:sp>
        <p:nvSpPr>
          <p:cNvPr name="Freeform 5" id="5"/>
          <p:cNvSpPr/>
          <p:nvPr/>
        </p:nvSpPr>
        <p:spPr>
          <a:xfrm flipH="false" flipV="false" rot="351354">
            <a:off x="17234152" y="5716778"/>
            <a:ext cx="1305486" cy="3306080"/>
          </a:xfrm>
          <a:custGeom>
            <a:avLst/>
            <a:gdLst/>
            <a:ahLst/>
            <a:cxnLst/>
            <a:rect r="r" b="b" t="t" l="l"/>
            <a:pathLst>
              <a:path h="3306080" w="1305486">
                <a:moveTo>
                  <a:pt x="0" y="0"/>
                </a:moveTo>
                <a:lnTo>
                  <a:pt x="1305485" y="0"/>
                </a:lnTo>
                <a:lnTo>
                  <a:pt x="1305485" y="3306081"/>
                </a:lnTo>
                <a:lnTo>
                  <a:pt x="0" y="3306081"/>
                </a:lnTo>
                <a:lnTo>
                  <a:pt x="0" y="0"/>
                </a:lnTo>
                <a:close/>
              </a:path>
            </a:pathLst>
          </a:custGeom>
          <a:blipFill>
            <a:blip r:embed="rId8">
              <a:extLst>
                <a:ext uri="{96DAC541-7B7A-43D3-8B79-37D633B846F1}">
                  <asvg:svgBlip xmlns:asvg="http://schemas.microsoft.com/office/drawing/2016/SVG/main" r:embed="rId9"/>
                </a:ext>
              </a:extLst>
            </a:blip>
            <a:stretch>
              <a:fillRect l="-220156" t="0" r="0" b="-54859"/>
            </a:stretch>
          </a:blipFill>
        </p:spPr>
      </p:sp>
      <p:sp>
        <p:nvSpPr>
          <p:cNvPr name="Freeform 6" id="6"/>
          <p:cNvSpPr/>
          <p:nvPr/>
        </p:nvSpPr>
        <p:spPr>
          <a:xfrm flipH="false" flipV="false" rot="-119311">
            <a:off x="10653874" y="5816296"/>
            <a:ext cx="1438700" cy="3298934"/>
          </a:xfrm>
          <a:custGeom>
            <a:avLst/>
            <a:gdLst/>
            <a:ahLst/>
            <a:cxnLst/>
            <a:rect r="r" b="b" t="t" l="l"/>
            <a:pathLst>
              <a:path h="3298934" w="1438700">
                <a:moveTo>
                  <a:pt x="0" y="0"/>
                </a:moveTo>
                <a:lnTo>
                  <a:pt x="1438700" y="0"/>
                </a:lnTo>
                <a:lnTo>
                  <a:pt x="1438700" y="3298934"/>
                </a:lnTo>
                <a:lnTo>
                  <a:pt x="0" y="3298934"/>
                </a:lnTo>
                <a:lnTo>
                  <a:pt x="0" y="0"/>
                </a:lnTo>
                <a:close/>
              </a:path>
            </a:pathLst>
          </a:custGeom>
          <a:blipFill>
            <a:blip r:embed="rId10">
              <a:extLst>
                <a:ext uri="{96DAC541-7B7A-43D3-8B79-37D633B846F1}">
                  <asvg:svgBlip xmlns:asvg="http://schemas.microsoft.com/office/drawing/2016/SVG/main" r:embed="rId11"/>
                </a:ext>
              </a:extLst>
            </a:blip>
            <a:stretch>
              <a:fillRect l="-224786" t="0" r="0" b="-73504"/>
            </a:stretch>
          </a:blipFill>
        </p:spPr>
      </p:sp>
      <p:sp>
        <p:nvSpPr>
          <p:cNvPr name="Freeform 7" id="7"/>
          <p:cNvSpPr/>
          <p:nvPr/>
        </p:nvSpPr>
        <p:spPr>
          <a:xfrm flipH="false" flipV="false" rot="0">
            <a:off x="9863695" y="7361156"/>
            <a:ext cx="9401500" cy="4167332"/>
          </a:xfrm>
          <a:custGeom>
            <a:avLst/>
            <a:gdLst/>
            <a:ahLst/>
            <a:cxnLst/>
            <a:rect r="r" b="b" t="t" l="l"/>
            <a:pathLst>
              <a:path h="4167332" w="9401500">
                <a:moveTo>
                  <a:pt x="0" y="0"/>
                </a:moveTo>
                <a:lnTo>
                  <a:pt x="9401500" y="0"/>
                </a:lnTo>
                <a:lnTo>
                  <a:pt x="9401500" y="4167332"/>
                </a:lnTo>
                <a:lnTo>
                  <a:pt x="0" y="416733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6349921" y="2485409"/>
            <a:ext cx="3073946" cy="2179707"/>
          </a:xfrm>
          <a:custGeom>
            <a:avLst/>
            <a:gdLst/>
            <a:ahLst/>
            <a:cxnLst/>
            <a:rect r="r" b="b" t="t" l="l"/>
            <a:pathLst>
              <a:path h="2179707" w="3073946">
                <a:moveTo>
                  <a:pt x="0" y="0"/>
                </a:moveTo>
                <a:lnTo>
                  <a:pt x="3073947" y="0"/>
                </a:lnTo>
                <a:lnTo>
                  <a:pt x="3073947" y="2179707"/>
                </a:lnTo>
                <a:lnTo>
                  <a:pt x="0" y="21797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591911" y="6879726"/>
            <a:ext cx="11331001" cy="6757397"/>
          </a:xfrm>
          <a:custGeom>
            <a:avLst/>
            <a:gdLst/>
            <a:ahLst/>
            <a:cxnLst/>
            <a:rect r="r" b="b" t="t" l="l"/>
            <a:pathLst>
              <a:path h="6757397" w="11331001">
                <a:moveTo>
                  <a:pt x="0" y="0"/>
                </a:moveTo>
                <a:lnTo>
                  <a:pt x="11331002" y="0"/>
                </a:lnTo>
                <a:lnTo>
                  <a:pt x="11331002" y="6757398"/>
                </a:lnTo>
                <a:lnTo>
                  <a:pt x="0" y="675739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0">
            <a:off x="11972280" y="7108501"/>
            <a:ext cx="5737518" cy="2605789"/>
          </a:xfrm>
          <a:custGeom>
            <a:avLst/>
            <a:gdLst/>
            <a:ahLst/>
            <a:cxnLst/>
            <a:rect r="r" b="b" t="t" l="l"/>
            <a:pathLst>
              <a:path h="2605789" w="5737518">
                <a:moveTo>
                  <a:pt x="0" y="0"/>
                </a:moveTo>
                <a:lnTo>
                  <a:pt x="5737517" y="0"/>
                </a:lnTo>
                <a:lnTo>
                  <a:pt x="5737517" y="2605789"/>
                </a:lnTo>
                <a:lnTo>
                  <a:pt x="0" y="2605789"/>
                </a:lnTo>
                <a:lnTo>
                  <a:pt x="0" y="0"/>
                </a:lnTo>
                <a:close/>
              </a:path>
            </a:pathLst>
          </a:custGeom>
          <a:blipFill>
            <a:blip r:embed="rId16"/>
            <a:stretch>
              <a:fillRect l="0" t="0" r="0" b="0"/>
            </a:stretch>
          </a:blipFill>
        </p:spPr>
      </p:sp>
      <p:sp>
        <p:nvSpPr>
          <p:cNvPr name="TextBox 11" id="11"/>
          <p:cNvSpPr txBox="true"/>
          <p:nvPr/>
        </p:nvSpPr>
        <p:spPr>
          <a:xfrm rot="0">
            <a:off x="897132" y="1028700"/>
            <a:ext cx="16362168" cy="1733550"/>
          </a:xfrm>
          <a:prstGeom prst="rect">
            <a:avLst/>
          </a:prstGeom>
        </p:spPr>
        <p:txBody>
          <a:bodyPr anchor="t" rtlCol="false" tIns="0" lIns="0" bIns="0" rIns="0">
            <a:spAutoFit/>
          </a:bodyPr>
          <a:lstStyle/>
          <a:p>
            <a:pPr>
              <a:lnSpc>
                <a:spcPts val="6840"/>
              </a:lnSpc>
            </a:pPr>
            <a:r>
              <a:rPr lang="en-US" sz="5700">
                <a:solidFill>
                  <a:srgbClr val="404040"/>
                </a:solidFill>
                <a:latin typeface="Rubik One"/>
              </a:rPr>
              <a:t>REAL-WORLD STEM CONNECTION: RESEARCHER PROFILE </a:t>
            </a:r>
          </a:p>
        </p:txBody>
      </p:sp>
      <p:sp>
        <p:nvSpPr>
          <p:cNvPr name="TextBox 12" id="12"/>
          <p:cNvSpPr txBox="true"/>
          <p:nvPr/>
        </p:nvSpPr>
        <p:spPr>
          <a:xfrm rot="0">
            <a:off x="1028700" y="3201352"/>
            <a:ext cx="9430633" cy="1896745"/>
          </a:xfrm>
          <a:prstGeom prst="rect">
            <a:avLst/>
          </a:prstGeom>
        </p:spPr>
        <p:txBody>
          <a:bodyPr anchor="t" rtlCol="false" tIns="0" lIns="0" bIns="0" rIns="0">
            <a:spAutoFit/>
          </a:bodyPr>
          <a:lstStyle/>
          <a:p>
            <a:pPr>
              <a:lnSpc>
                <a:spcPts val="3769"/>
              </a:lnSpc>
            </a:pPr>
            <a:r>
              <a:rPr lang="en-US" sz="2899">
                <a:solidFill>
                  <a:srgbClr val="404040"/>
                </a:solidFill>
                <a:latin typeface="Now"/>
              </a:rPr>
              <a:t>How can drones and environmental DNA help us to understand algal blooms?</a:t>
            </a:r>
          </a:p>
          <a:p>
            <a:pPr>
              <a:lnSpc>
                <a:spcPts val="3769"/>
              </a:lnSpc>
            </a:pPr>
          </a:p>
          <a:p>
            <a:pPr>
              <a:lnSpc>
                <a:spcPts val="3769"/>
              </a:lnSpc>
            </a:pPr>
            <a:r>
              <a:rPr lang="en-US" sz="2899">
                <a:solidFill>
                  <a:srgbClr val="404040"/>
                </a:solidFill>
                <a:latin typeface="Now"/>
              </a:rPr>
              <a:t>Looking at the work of Yuixiang Wang and Allen Tian </a:t>
            </a:r>
          </a:p>
        </p:txBody>
      </p:sp>
      <p:sp>
        <p:nvSpPr>
          <p:cNvPr name="TextBox 13" id="13"/>
          <p:cNvSpPr txBox="true"/>
          <p:nvPr/>
        </p:nvSpPr>
        <p:spPr>
          <a:xfrm rot="0">
            <a:off x="0" y="9666665"/>
            <a:ext cx="17709797" cy="422276"/>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Canva Sans"/>
              </a:rPr>
              <a:t>ElbowLakeCentre.ca</a:t>
            </a:r>
            <a:r>
              <a:rPr lang="en-US" sz="2499">
                <a:solidFill>
                  <a:srgbClr val="000000"/>
                </a:solidFill>
                <a:latin typeface="Canva Sans"/>
              </a:rPr>
              <a:t>                                                       © Queen’s University Biological Station (QUBS), 2023</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TextBox 2" id="2"/>
          <p:cNvSpPr txBox="true"/>
          <p:nvPr/>
        </p:nvSpPr>
        <p:spPr>
          <a:xfrm rot="0">
            <a:off x="476208" y="519112"/>
            <a:ext cx="13284323" cy="1019175"/>
          </a:xfrm>
          <a:prstGeom prst="rect">
            <a:avLst/>
          </a:prstGeom>
        </p:spPr>
        <p:txBody>
          <a:bodyPr anchor="t" rtlCol="false" tIns="0" lIns="0" bIns="0" rIns="0">
            <a:spAutoFit/>
          </a:bodyPr>
          <a:lstStyle/>
          <a:p>
            <a:pPr marL="0" indent="0" lvl="0">
              <a:lnSpc>
                <a:spcPts val="8039"/>
              </a:lnSpc>
              <a:spcBef>
                <a:spcPct val="0"/>
              </a:spcBef>
            </a:pPr>
            <a:r>
              <a:rPr lang="en-US" sz="6699">
                <a:solidFill>
                  <a:srgbClr val="404040"/>
                </a:solidFill>
                <a:latin typeface="Rubik One"/>
              </a:rPr>
              <a:t>WHY IS THIS IMPORTANT? </a:t>
            </a:r>
          </a:p>
        </p:txBody>
      </p:sp>
      <p:sp>
        <p:nvSpPr>
          <p:cNvPr name="TextBox 3" id="3"/>
          <p:cNvSpPr txBox="true"/>
          <p:nvPr/>
        </p:nvSpPr>
        <p:spPr>
          <a:xfrm rot="0">
            <a:off x="476208" y="1741805"/>
            <a:ext cx="17738526" cy="7516495"/>
          </a:xfrm>
          <a:prstGeom prst="rect">
            <a:avLst/>
          </a:prstGeom>
        </p:spPr>
        <p:txBody>
          <a:bodyPr anchor="t" rtlCol="false" tIns="0" lIns="0" bIns="0" rIns="0">
            <a:spAutoFit/>
          </a:bodyPr>
          <a:lstStyle/>
          <a:p>
            <a:pPr>
              <a:lnSpc>
                <a:spcPts val="4029"/>
              </a:lnSpc>
            </a:pPr>
            <a:r>
              <a:rPr lang="en-US" sz="3099">
                <a:solidFill>
                  <a:srgbClr val="404040"/>
                </a:solidFill>
                <a:latin typeface="Now"/>
              </a:rPr>
              <a:t>Therefore, drone technology is used to gather water samples, which are then tested for eDNA to detect the presence of a certain cyanobacteria. If it is present, this will help the researchers determine if an algal bloom will occur, and this will also inform them on how to control it. Drone technology also helps them to understand the water conditions that correspond to the early stages of cHAB development, and their main focus is determining this potential development in small freshwater lakes in south-eastern Ontario (Tien, 2019). </a:t>
            </a:r>
          </a:p>
          <a:p>
            <a:pPr>
              <a:lnSpc>
                <a:spcPts val="4029"/>
              </a:lnSpc>
            </a:pPr>
          </a:p>
          <a:p>
            <a:pPr>
              <a:lnSpc>
                <a:spcPts val="4029"/>
              </a:lnSpc>
            </a:pPr>
            <a:r>
              <a:rPr lang="en-US" sz="3099">
                <a:solidFill>
                  <a:srgbClr val="404040"/>
                </a:solidFill>
                <a:latin typeface="Now"/>
              </a:rPr>
              <a:t>Reference: Tien, A. (2019, April 24-26). 3rd Interdisciplinary freshwater harmful algal bloom workshop. IFHAB Workshop. https://www.ifhabworkshop.com/uploads/1/1/7/3/117362397/book_of_abstracts_2019-2.pdf</a:t>
            </a:r>
          </a:p>
          <a:p>
            <a:pPr>
              <a:lnSpc>
                <a:spcPts val="4289"/>
              </a:lnSpc>
            </a:pPr>
          </a:p>
          <a:p>
            <a:pPr>
              <a:lnSpc>
                <a:spcPts val="4289"/>
              </a:lnSpc>
            </a:pPr>
          </a:p>
          <a:p>
            <a:pPr>
              <a:lnSpc>
                <a:spcPts val="3509"/>
              </a:lnSpc>
            </a:pPr>
          </a:p>
          <a:p>
            <a:pPr>
              <a:lnSpc>
                <a:spcPts val="3509"/>
              </a:lnSpc>
            </a:pPr>
            <a:r>
              <a:rPr lang="en-US" sz="2699">
                <a:solidFill>
                  <a:srgbClr val="404040"/>
                </a:solidFill>
                <a:latin typeface="Now"/>
              </a:rPr>
              <a:t> </a:t>
            </a:r>
          </a:p>
        </p:txBody>
      </p:sp>
      <p:sp>
        <p:nvSpPr>
          <p:cNvPr name="Freeform 4" id="4"/>
          <p:cNvSpPr/>
          <p:nvPr/>
        </p:nvSpPr>
        <p:spPr>
          <a:xfrm flipH="false" flipV="false" rot="0">
            <a:off x="12612784" y="7213398"/>
            <a:ext cx="2297600" cy="2396453"/>
          </a:xfrm>
          <a:custGeom>
            <a:avLst/>
            <a:gdLst/>
            <a:ahLst/>
            <a:cxnLst/>
            <a:rect r="r" b="b" t="t" l="l"/>
            <a:pathLst>
              <a:path h="2396453" w="2297600">
                <a:moveTo>
                  <a:pt x="0" y="0"/>
                </a:moveTo>
                <a:lnTo>
                  <a:pt x="2297600" y="0"/>
                </a:lnTo>
                <a:lnTo>
                  <a:pt x="2297600" y="2396453"/>
                </a:lnTo>
                <a:lnTo>
                  <a:pt x="0" y="23964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7865966" y="7389197"/>
            <a:ext cx="2556069" cy="2044855"/>
          </a:xfrm>
          <a:custGeom>
            <a:avLst/>
            <a:gdLst/>
            <a:ahLst/>
            <a:cxnLst/>
            <a:rect r="r" b="b" t="t" l="l"/>
            <a:pathLst>
              <a:path h="2044855" w="2556069">
                <a:moveTo>
                  <a:pt x="0" y="0"/>
                </a:moveTo>
                <a:lnTo>
                  <a:pt x="2556068" y="0"/>
                </a:lnTo>
                <a:lnTo>
                  <a:pt x="2556068" y="2044855"/>
                </a:lnTo>
                <a:lnTo>
                  <a:pt x="0" y="20448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783623" y="7389197"/>
            <a:ext cx="3891592" cy="2044855"/>
          </a:xfrm>
          <a:custGeom>
            <a:avLst/>
            <a:gdLst/>
            <a:ahLst/>
            <a:cxnLst/>
            <a:rect r="r" b="b" t="t" l="l"/>
            <a:pathLst>
              <a:path h="2044855" w="3891592">
                <a:moveTo>
                  <a:pt x="0" y="0"/>
                </a:moveTo>
                <a:lnTo>
                  <a:pt x="3891593" y="0"/>
                </a:lnTo>
                <a:lnTo>
                  <a:pt x="3891593" y="2044855"/>
                </a:lnTo>
                <a:lnTo>
                  <a:pt x="0" y="20448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a:hlinkClick r:id="rId10" action="ppaction://hlinksldjump"/>
          </p:cNvPr>
          <p:cNvSpPr/>
          <p:nvPr/>
        </p:nvSpPr>
        <p:spPr>
          <a:xfrm flipH="false" flipV="false" rot="0">
            <a:off x="16418227" y="487581"/>
            <a:ext cx="1082238" cy="1082238"/>
          </a:xfrm>
          <a:custGeom>
            <a:avLst/>
            <a:gdLst/>
            <a:ahLst/>
            <a:cxnLst/>
            <a:rect r="r" b="b" t="t" l="l"/>
            <a:pathLst>
              <a:path h="1082238" w="1082238">
                <a:moveTo>
                  <a:pt x="0" y="0"/>
                </a:moveTo>
                <a:lnTo>
                  <a:pt x="1082238" y="0"/>
                </a:lnTo>
                <a:lnTo>
                  <a:pt x="1082238" y="1082238"/>
                </a:lnTo>
                <a:lnTo>
                  <a:pt x="0" y="10822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0" y="9666665"/>
            <a:ext cx="17709797" cy="422276"/>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Canva Sans"/>
              </a:rPr>
              <a:t>ElbowLakeCentre.ca</a:t>
            </a:r>
            <a:r>
              <a:rPr lang="en-US" sz="2499">
                <a:solidFill>
                  <a:srgbClr val="000000"/>
                </a:solidFill>
                <a:latin typeface="Canva Sans"/>
              </a:rPr>
              <a:t>                                                       © Queen’s University Biological Station (QUBS), 2023</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2749548" y="2455997"/>
            <a:ext cx="5370678" cy="5246370"/>
            <a:chOff x="0" y="0"/>
            <a:chExt cx="4828540" cy="4716780"/>
          </a:xfrm>
        </p:grpSpPr>
        <p:sp>
          <p:nvSpPr>
            <p:cNvPr name="Freeform 3" id="3"/>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23358" t="0" r="-23358" b="0"/>
              </a:stretch>
            </a:blipFill>
          </p:spPr>
        </p:sp>
      </p:grpSp>
      <p:grpSp>
        <p:nvGrpSpPr>
          <p:cNvPr name="Group 4" id="4"/>
          <p:cNvGrpSpPr>
            <a:grpSpLocks noChangeAspect="true"/>
          </p:cNvGrpSpPr>
          <p:nvPr/>
        </p:nvGrpSpPr>
        <p:grpSpPr>
          <a:xfrm rot="0">
            <a:off x="10247675" y="2455997"/>
            <a:ext cx="5370678" cy="5246370"/>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3"/>
              <a:stretch>
                <a:fillRect l="-15089" t="0" r="-15089" b="0"/>
              </a:stretch>
            </a:blipFill>
          </p:spPr>
        </p:sp>
      </p:grpSp>
      <p:sp>
        <p:nvSpPr>
          <p:cNvPr name="TextBox 6" id="6"/>
          <p:cNvSpPr txBox="true"/>
          <p:nvPr/>
        </p:nvSpPr>
        <p:spPr>
          <a:xfrm rot="0">
            <a:off x="1609363" y="853216"/>
            <a:ext cx="6152155" cy="790575"/>
          </a:xfrm>
          <a:prstGeom prst="rect">
            <a:avLst/>
          </a:prstGeom>
        </p:spPr>
        <p:txBody>
          <a:bodyPr anchor="t" rtlCol="false" tIns="0" lIns="0" bIns="0" rIns="0">
            <a:spAutoFit/>
          </a:bodyPr>
          <a:lstStyle/>
          <a:p>
            <a:pPr marL="0" indent="0" lvl="0">
              <a:lnSpc>
                <a:spcPts val="6240"/>
              </a:lnSpc>
              <a:spcBef>
                <a:spcPct val="0"/>
              </a:spcBef>
            </a:pPr>
            <a:r>
              <a:rPr lang="en-US" sz="5200">
                <a:solidFill>
                  <a:srgbClr val="404040"/>
                </a:solidFill>
                <a:latin typeface="Rubik One"/>
              </a:rPr>
              <a:t>YUIXIANG WANG </a:t>
            </a:r>
          </a:p>
        </p:txBody>
      </p:sp>
      <p:sp>
        <p:nvSpPr>
          <p:cNvPr name="TextBox 7" id="7"/>
          <p:cNvSpPr txBox="true"/>
          <p:nvPr/>
        </p:nvSpPr>
        <p:spPr>
          <a:xfrm rot="0">
            <a:off x="9709026" y="853216"/>
            <a:ext cx="6152155" cy="790575"/>
          </a:xfrm>
          <a:prstGeom prst="rect">
            <a:avLst/>
          </a:prstGeom>
        </p:spPr>
        <p:txBody>
          <a:bodyPr anchor="t" rtlCol="false" tIns="0" lIns="0" bIns="0" rIns="0">
            <a:spAutoFit/>
          </a:bodyPr>
          <a:lstStyle/>
          <a:p>
            <a:pPr marL="0" indent="0" lvl="0">
              <a:lnSpc>
                <a:spcPts val="6240"/>
              </a:lnSpc>
              <a:spcBef>
                <a:spcPct val="0"/>
              </a:spcBef>
            </a:pPr>
            <a:r>
              <a:rPr lang="en-US" sz="5200">
                <a:solidFill>
                  <a:srgbClr val="404040"/>
                </a:solidFill>
                <a:latin typeface="Rubik One"/>
              </a:rPr>
              <a:t>ALLEN TIAN </a:t>
            </a:r>
          </a:p>
        </p:txBody>
      </p:sp>
      <p:sp>
        <p:nvSpPr>
          <p:cNvPr name="TextBox 8" id="8"/>
          <p:cNvSpPr txBox="true"/>
          <p:nvPr/>
        </p:nvSpPr>
        <p:spPr>
          <a:xfrm rot="0">
            <a:off x="11203944" y="7947663"/>
            <a:ext cx="4414409" cy="264346"/>
          </a:xfrm>
          <a:prstGeom prst="rect">
            <a:avLst/>
          </a:prstGeom>
        </p:spPr>
        <p:txBody>
          <a:bodyPr anchor="t" rtlCol="false" tIns="0" lIns="0" bIns="0" rIns="0">
            <a:spAutoFit/>
          </a:bodyPr>
          <a:lstStyle/>
          <a:p>
            <a:pPr algn="r">
              <a:lnSpc>
                <a:spcPts val="2190"/>
              </a:lnSpc>
            </a:pPr>
            <a:r>
              <a:rPr lang="en-US" sz="1685">
                <a:solidFill>
                  <a:srgbClr val="404040"/>
                </a:solidFill>
                <a:latin typeface="Now Bold"/>
              </a:rPr>
              <a:t>Queen's University Biology Department </a:t>
            </a:r>
          </a:p>
        </p:txBody>
      </p:sp>
      <p:sp>
        <p:nvSpPr>
          <p:cNvPr name="TextBox 9" id="9"/>
          <p:cNvSpPr txBox="true"/>
          <p:nvPr/>
        </p:nvSpPr>
        <p:spPr>
          <a:xfrm rot="0">
            <a:off x="3705817" y="7947663"/>
            <a:ext cx="4414409" cy="264346"/>
          </a:xfrm>
          <a:prstGeom prst="rect">
            <a:avLst/>
          </a:prstGeom>
        </p:spPr>
        <p:txBody>
          <a:bodyPr anchor="t" rtlCol="false" tIns="0" lIns="0" bIns="0" rIns="0">
            <a:spAutoFit/>
          </a:bodyPr>
          <a:lstStyle/>
          <a:p>
            <a:pPr algn="r">
              <a:lnSpc>
                <a:spcPts val="2190"/>
              </a:lnSpc>
            </a:pPr>
            <a:r>
              <a:rPr lang="en-US" sz="1685">
                <a:solidFill>
                  <a:srgbClr val="404040"/>
                </a:solidFill>
                <a:latin typeface="Now Bold"/>
              </a:rPr>
              <a:t>Queen's University Biology Department </a:t>
            </a:r>
          </a:p>
        </p:txBody>
      </p:sp>
      <p:sp>
        <p:nvSpPr>
          <p:cNvPr name="TextBox 10" id="10"/>
          <p:cNvSpPr txBox="true"/>
          <p:nvPr/>
        </p:nvSpPr>
        <p:spPr>
          <a:xfrm rot="0">
            <a:off x="10939040" y="1721115"/>
            <a:ext cx="4414409" cy="477707"/>
          </a:xfrm>
          <a:prstGeom prst="rect">
            <a:avLst/>
          </a:prstGeom>
        </p:spPr>
        <p:txBody>
          <a:bodyPr anchor="t" rtlCol="false" tIns="0" lIns="0" bIns="0" rIns="0">
            <a:spAutoFit/>
          </a:bodyPr>
          <a:lstStyle/>
          <a:p>
            <a:pPr>
              <a:lnSpc>
                <a:spcPts val="3750"/>
              </a:lnSpc>
            </a:pPr>
            <a:r>
              <a:rPr lang="en-US" sz="2885">
                <a:solidFill>
                  <a:srgbClr val="404040"/>
                </a:solidFill>
                <a:latin typeface="Now Bold"/>
              </a:rPr>
              <a:t>PhD Student </a:t>
            </a:r>
          </a:p>
        </p:txBody>
      </p:sp>
      <p:sp>
        <p:nvSpPr>
          <p:cNvPr name="TextBox 11" id="11"/>
          <p:cNvSpPr txBox="true"/>
          <p:nvPr/>
        </p:nvSpPr>
        <p:spPr>
          <a:xfrm rot="0">
            <a:off x="3007718" y="1721115"/>
            <a:ext cx="4414409" cy="477707"/>
          </a:xfrm>
          <a:prstGeom prst="rect">
            <a:avLst/>
          </a:prstGeom>
        </p:spPr>
        <p:txBody>
          <a:bodyPr anchor="t" rtlCol="false" tIns="0" lIns="0" bIns="0" rIns="0">
            <a:spAutoFit/>
          </a:bodyPr>
          <a:lstStyle/>
          <a:p>
            <a:pPr>
              <a:lnSpc>
                <a:spcPts val="3750"/>
              </a:lnSpc>
            </a:pPr>
            <a:r>
              <a:rPr lang="en-US" sz="2885">
                <a:solidFill>
                  <a:srgbClr val="404040"/>
                </a:solidFill>
                <a:latin typeface="Now Bold"/>
              </a:rPr>
              <a:t>Associate Professor </a:t>
            </a:r>
          </a:p>
        </p:txBody>
      </p:sp>
      <p:sp>
        <p:nvSpPr>
          <p:cNvPr name="TextBox 12" id="12"/>
          <p:cNvSpPr txBox="true"/>
          <p:nvPr/>
        </p:nvSpPr>
        <p:spPr>
          <a:xfrm rot="0">
            <a:off x="0" y="9666665"/>
            <a:ext cx="17709797" cy="422276"/>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Canva Sans"/>
              </a:rPr>
              <a:t>ElbowLakeCentre.ca</a:t>
            </a:r>
            <a:r>
              <a:rPr lang="en-US" sz="2499">
                <a:solidFill>
                  <a:srgbClr val="000000"/>
                </a:solidFill>
                <a:latin typeface="Canva Sans"/>
              </a:rPr>
              <a:t>                                                       © Queen’s University Biological Station (QUBS), 2023</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5396316"/>
            <a:ext cx="12369196" cy="4317974"/>
          </a:xfrm>
          <a:custGeom>
            <a:avLst/>
            <a:gdLst/>
            <a:ahLst/>
            <a:cxnLst/>
            <a:rect r="r" b="b" t="t" l="l"/>
            <a:pathLst>
              <a:path h="4317974" w="12369196">
                <a:moveTo>
                  <a:pt x="0" y="0"/>
                </a:moveTo>
                <a:lnTo>
                  <a:pt x="12369196" y="0"/>
                </a:lnTo>
                <a:lnTo>
                  <a:pt x="12369196" y="4317974"/>
                </a:lnTo>
                <a:lnTo>
                  <a:pt x="0" y="43179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530819" y="576823"/>
            <a:ext cx="12187821" cy="7611745"/>
          </a:xfrm>
          <a:prstGeom prst="rect">
            <a:avLst/>
          </a:prstGeom>
        </p:spPr>
        <p:txBody>
          <a:bodyPr anchor="t" rtlCol="false" tIns="0" lIns="0" bIns="0" rIns="0">
            <a:spAutoFit/>
          </a:bodyPr>
          <a:lstStyle/>
          <a:p>
            <a:pPr>
              <a:lnSpc>
                <a:spcPts val="3769"/>
              </a:lnSpc>
            </a:pPr>
            <a:r>
              <a:rPr lang="en-US" sz="2899">
                <a:solidFill>
                  <a:srgbClr val="404040"/>
                </a:solidFill>
                <a:latin typeface="Now"/>
              </a:rPr>
              <a:t>Wang and Tian are looking at new practices to help mitigate the problem of algal blooms. Usual methods of algal bloom control often lack effectiveness, and can cause unwanted environmental changes. Therefore, they have been contributing new knowledge to the growing use and effectiveness of of UAVs and eDNA in managing algal blooms, specifically caused by cyanobacteria.  </a:t>
            </a:r>
          </a:p>
          <a:p>
            <a:pPr>
              <a:lnSpc>
                <a:spcPts val="3769"/>
              </a:lnSpc>
            </a:pPr>
          </a:p>
          <a:p>
            <a:pPr>
              <a:lnSpc>
                <a:spcPts val="3769"/>
              </a:lnSpc>
            </a:pPr>
            <a:r>
              <a:rPr lang="en-US" sz="2899">
                <a:solidFill>
                  <a:srgbClr val="404040"/>
                </a:solidFill>
                <a:latin typeface="Now"/>
              </a:rPr>
              <a:t>UAV stands for "unmanned aerial vehicle," which is otherwise known as a drone, and eDNA means environmental DNA, which is DNA from organisms found within the environment. </a:t>
            </a:r>
          </a:p>
          <a:p>
            <a:pPr>
              <a:lnSpc>
                <a:spcPts val="3769"/>
              </a:lnSpc>
            </a:pPr>
          </a:p>
          <a:p>
            <a:pPr>
              <a:lnSpc>
                <a:spcPts val="3769"/>
              </a:lnSpc>
            </a:pPr>
            <a:r>
              <a:rPr lang="en-US" sz="2899">
                <a:solidFill>
                  <a:srgbClr val="404040"/>
                </a:solidFill>
                <a:latin typeface="Now"/>
              </a:rPr>
              <a:t>Choose a topic from the right to learn more about each factor in their research, then, explore why their research is important in ecosystem monitoring. </a:t>
            </a:r>
          </a:p>
          <a:p>
            <a:pPr>
              <a:lnSpc>
                <a:spcPts val="3769"/>
              </a:lnSpc>
            </a:pPr>
          </a:p>
          <a:p>
            <a:pPr>
              <a:lnSpc>
                <a:spcPts val="3769"/>
              </a:lnSpc>
            </a:pPr>
          </a:p>
        </p:txBody>
      </p:sp>
      <p:grpSp>
        <p:nvGrpSpPr>
          <p:cNvPr name="Group 4" id="4"/>
          <p:cNvGrpSpPr/>
          <p:nvPr/>
        </p:nvGrpSpPr>
        <p:grpSpPr>
          <a:xfrm rot="0">
            <a:off x="13498232" y="605398"/>
            <a:ext cx="3086100" cy="1320077"/>
            <a:chOff x="0" y="0"/>
            <a:chExt cx="812800" cy="347674"/>
          </a:xfrm>
        </p:grpSpPr>
        <p:sp>
          <p:nvSpPr>
            <p:cNvPr name="Freeform 5" id="5"/>
            <p:cNvSpPr/>
            <p:nvPr/>
          </p:nvSpPr>
          <p:spPr>
            <a:xfrm flipH="false" flipV="false" rot="0">
              <a:off x="0" y="0"/>
              <a:ext cx="812800" cy="347674"/>
            </a:xfrm>
            <a:custGeom>
              <a:avLst/>
              <a:gdLst/>
              <a:ahLst/>
              <a:cxnLst/>
              <a:rect r="r" b="b" t="t" l="l"/>
              <a:pathLst>
                <a:path h="347674" w="812800">
                  <a:moveTo>
                    <a:pt x="0" y="0"/>
                  </a:moveTo>
                  <a:lnTo>
                    <a:pt x="812800" y="0"/>
                  </a:lnTo>
                  <a:lnTo>
                    <a:pt x="812800" y="347674"/>
                  </a:lnTo>
                  <a:lnTo>
                    <a:pt x="0" y="347674"/>
                  </a:lnTo>
                  <a:close/>
                </a:path>
              </a:pathLst>
            </a:custGeom>
            <a:solidFill>
              <a:srgbClr val="628060"/>
            </a:solidFill>
          </p:spPr>
        </p:sp>
        <p:sp>
          <p:nvSpPr>
            <p:cNvPr name="TextBox 6" id="6"/>
            <p:cNvSpPr txBox="true"/>
            <p:nvPr/>
          </p:nvSpPr>
          <p:spPr>
            <a:xfrm>
              <a:off x="0" y="-47625"/>
              <a:ext cx="812800" cy="395299"/>
            </a:xfrm>
            <a:prstGeom prst="rect">
              <a:avLst/>
            </a:prstGeom>
          </p:spPr>
          <p:txBody>
            <a:bodyPr anchor="ctr" rtlCol="false" tIns="50800" lIns="50800" bIns="50800" rIns="50800"/>
            <a:lstStyle/>
            <a:p>
              <a:pPr algn="ctr">
                <a:lnSpc>
                  <a:spcPts val="3779"/>
                </a:lnSpc>
              </a:pPr>
              <a:r>
                <a:rPr lang="en-US" sz="2700" u="sng">
                  <a:solidFill>
                    <a:srgbClr val="FFFFFF"/>
                  </a:solidFill>
                  <a:latin typeface="Now Bold"/>
                  <a:hlinkClick r:id="rId4" action="ppaction://hlinksldjump"/>
                </a:rPr>
                <a:t>Cyanobacteria</a:t>
              </a:r>
              <a:r>
                <a:rPr lang="en-US" sz="2700" u="sng">
                  <a:solidFill>
                    <a:srgbClr val="000000"/>
                  </a:solidFill>
                  <a:latin typeface="Now"/>
                  <a:hlinkClick r:id="rId4" action="ppaction://hlinksldjump"/>
                </a:rPr>
                <a:t> </a:t>
              </a:r>
            </a:p>
          </p:txBody>
        </p:sp>
      </p:grpSp>
      <p:grpSp>
        <p:nvGrpSpPr>
          <p:cNvPr name="Group 7" id="7"/>
          <p:cNvGrpSpPr/>
          <p:nvPr/>
        </p:nvGrpSpPr>
        <p:grpSpPr>
          <a:xfrm rot="0">
            <a:off x="13498232" y="2544430"/>
            <a:ext cx="3086100" cy="1320077"/>
            <a:chOff x="0" y="0"/>
            <a:chExt cx="812800" cy="347674"/>
          </a:xfrm>
        </p:grpSpPr>
        <p:sp>
          <p:nvSpPr>
            <p:cNvPr name="Freeform 8" id="8"/>
            <p:cNvSpPr/>
            <p:nvPr/>
          </p:nvSpPr>
          <p:spPr>
            <a:xfrm flipH="false" flipV="false" rot="0">
              <a:off x="0" y="0"/>
              <a:ext cx="812800" cy="347674"/>
            </a:xfrm>
            <a:custGeom>
              <a:avLst/>
              <a:gdLst/>
              <a:ahLst/>
              <a:cxnLst/>
              <a:rect r="r" b="b" t="t" l="l"/>
              <a:pathLst>
                <a:path h="347674" w="812800">
                  <a:moveTo>
                    <a:pt x="0" y="0"/>
                  </a:moveTo>
                  <a:lnTo>
                    <a:pt x="812800" y="0"/>
                  </a:lnTo>
                  <a:lnTo>
                    <a:pt x="812800" y="347674"/>
                  </a:lnTo>
                  <a:lnTo>
                    <a:pt x="0" y="347674"/>
                  </a:lnTo>
                  <a:close/>
                </a:path>
              </a:pathLst>
            </a:custGeom>
            <a:solidFill>
              <a:srgbClr val="628060"/>
            </a:solidFill>
          </p:spPr>
        </p:sp>
        <p:sp>
          <p:nvSpPr>
            <p:cNvPr name="TextBox 9" id="9"/>
            <p:cNvSpPr txBox="true"/>
            <p:nvPr/>
          </p:nvSpPr>
          <p:spPr>
            <a:xfrm>
              <a:off x="0" y="-47625"/>
              <a:ext cx="812800" cy="395299"/>
            </a:xfrm>
            <a:prstGeom prst="rect">
              <a:avLst/>
            </a:prstGeom>
          </p:spPr>
          <p:txBody>
            <a:bodyPr anchor="ctr" rtlCol="false" tIns="50800" lIns="50800" bIns="50800" rIns="50800"/>
            <a:lstStyle/>
            <a:p>
              <a:pPr algn="ctr">
                <a:lnSpc>
                  <a:spcPts val="3779"/>
                </a:lnSpc>
              </a:pPr>
              <a:r>
                <a:rPr lang="en-US" sz="2700" u="sng">
                  <a:solidFill>
                    <a:srgbClr val="FFFFFF"/>
                  </a:solidFill>
                  <a:latin typeface="Now Bold"/>
                  <a:hlinkClick r:id="rId5" action="ppaction://hlinksldjump"/>
                </a:rPr>
                <a:t>Algal Blooms</a:t>
              </a:r>
            </a:p>
          </p:txBody>
        </p:sp>
      </p:grpSp>
      <p:grpSp>
        <p:nvGrpSpPr>
          <p:cNvPr name="Group 10" id="10"/>
          <p:cNvGrpSpPr/>
          <p:nvPr/>
        </p:nvGrpSpPr>
        <p:grpSpPr>
          <a:xfrm rot="0">
            <a:off x="13498232" y="4483462"/>
            <a:ext cx="3086100" cy="1320077"/>
            <a:chOff x="0" y="0"/>
            <a:chExt cx="812800" cy="347674"/>
          </a:xfrm>
        </p:grpSpPr>
        <p:sp>
          <p:nvSpPr>
            <p:cNvPr name="Freeform 11" id="11"/>
            <p:cNvSpPr/>
            <p:nvPr/>
          </p:nvSpPr>
          <p:spPr>
            <a:xfrm flipH="false" flipV="false" rot="0">
              <a:off x="0" y="0"/>
              <a:ext cx="812800" cy="347674"/>
            </a:xfrm>
            <a:custGeom>
              <a:avLst/>
              <a:gdLst/>
              <a:ahLst/>
              <a:cxnLst/>
              <a:rect r="r" b="b" t="t" l="l"/>
              <a:pathLst>
                <a:path h="347674" w="812800">
                  <a:moveTo>
                    <a:pt x="0" y="0"/>
                  </a:moveTo>
                  <a:lnTo>
                    <a:pt x="812800" y="0"/>
                  </a:lnTo>
                  <a:lnTo>
                    <a:pt x="812800" y="347674"/>
                  </a:lnTo>
                  <a:lnTo>
                    <a:pt x="0" y="347674"/>
                  </a:lnTo>
                  <a:close/>
                </a:path>
              </a:pathLst>
            </a:custGeom>
            <a:solidFill>
              <a:srgbClr val="628060"/>
            </a:solidFill>
          </p:spPr>
        </p:sp>
        <p:sp>
          <p:nvSpPr>
            <p:cNvPr name="TextBox 12" id="12"/>
            <p:cNvSpPr txBox="true"/>
            <p:nvPr/>
          </p:nvSpPr>
          <p:spPr>
            <a:xfrm>
              <a:off x="0" y="-47625"/>
              <a:ext cx="812800" cy="395299"/>
            </a:xfrm>
            <a:prstGeom prst="rect">
              <a:avLst/>
            </a:prstGeom>
          </p:spPr>
          <p:txBody>
            <a:bodyPr anchor="ctr" rtlCol="false" tIns="50800" lIns="50800" bIns="50800" rIns="50800"/>
            <a:lstStyle/>
            <a:p>
              <a:pPr algn="ctr">
                <a:lnSpc>
                  <a:spcPts val="3779"/>
                </a:lnSpc>
              </a:pPr>
              <a:r>
                <a:rPr lang="en-US" sz="2700">
                  <a:solidFill>
                    <a:srgbClr val="FFFFFF"/>
                  </a:solidFill>
                  <a:latin typeface="Now Bold"/>
                </a:rPr>
                <a:t>eDNA</a:t>
              </a:r>
            </a:p>
          </p:txBody>
        </p:sp>
      </p:grpSp>
      <p:grpSp>
        <p:nvGrpSpPr>
          <p:cNvPr name="Group 13" id="13"/>
          <p:cNvGrpSpPr/>
          <p:nvPr/>
        </p:nvGrpSpPr>
        <p:grpSpPr>
          <a:xfrm rot="0">
            <a:off x="530819" y="7938223"/>
            <a:ext cx="6883855" cy="1320077"/>
            <a:chOff x="0" y="0"/>
            <a:chExt cx="1813032" cy="347674"/>
          </a:xfrm>
        </p:grpSpPr>
        <p:sp>
          <p:nvSpPr>
            <p:cNvPr name="Freeform 14" id="14"/>
            <p:cNvSpPr/>
            <p:nvPr/>
          </p:nvSpPr>
          <p:spPr>
            <a:xfrm flipH="false" flipV="false" rot="0">
              <a:off x="0" y="0"/>
              <a:ext cx="1813032" cy="347674"/>
            </a:xfrm>
            <a:custGeom>
              <a:avLst/>
              <a:gdLst/>
              <a:ahLst/>
              <a:cxnLst/>
              <a:rect r="r" b="b" t="t" l="l"/>
              <a:pathLst>
                <a:path h="347674" w="1813032">
                  <a:moveTo>
                    <a:pt x="0" y="0"/>
                  </a:moveTo>
                  <a:lnTo>
                    <a:pt x="1813032" y="0"/>
                  </a:lnTo>
                  <a:lnTo>
                    <a:pt x="1813032" y="347674"/>
                  </a:lnTo>
                  <a:lnTo>
                    <a:pt x="0" y="347674"/>
                  </a:lnTo>
                  <a:close/>
                </a:path>
              </a:pathLst>
            </a:custGeom>
            <a:solidFill>
              <a:srgbClr val="628060"/>
            </a:solidFill>
          </p:spPr>
        </p:sp>
        <p:sp>
          <p:nvSpPr>
            <p:cNvPr name="TextBox 15" id="15"/>
            <p:cNvSpPr txBox="true"/>
            <p:nvPr/>
          </p:nvSpPr>
          <p:spPr>
            <a:xfrm>
              <a:off x="0" y="-47625"/>
              <a:ext cx="1813032" cy="395299"/>
            </a:xfrm>
            <a:prstGeom prst="rect">
              <a:avLst/>
            </a:prstGeom>
          </p:spPr>
          <p:txBody>
            <a:bodyPr anchor="ctr" rtlCol="false" tIns="50800" lIns="50800" bIns="50800" rIns="50800"/>
            <a:lstStyle/>
            <a:p>
              <a:pPr algn="ctr">
                <a:lnSpc>
                  <a:spcPts val="3779"/>
                </a:lnSpc>
              </a:pPr>
              <a:r>
                <a:rPr lang="en-US" sz="2700" u="sng">
                  <a:solidFill>
                    <a:srgbClr val="FFFFFF"/>
                  </a:solidFill>
                  <a:latin typeface="Now"/>
                  <a:hlinkClick r:id="rId6" action="ppaction://hlinksldjump"/>
                </a:rPr>
                <a:t>Importance of their Research </a:t>
              </a:r>
            </a:p>
          </p:txBody>
        </p:sp>
      </p:grpSp>
      <p:sp>
        <p:nvSpPr>
          <p:cNvPr name="TextBox 16" id="16"/>
          <p:cNvSpPr txBox="true"/>
          <p:nvPr/>
        </p:nvSpPr>
        <p:spPr>
          <a:xfrm rot="0">
            <a:off x="0" y="9666665"/>
            <a:ext cx="17709797" cy="422276"/>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Canva Sans"/>
              </a:rPr>
              <a:t>ElbowLakeCentre.ca</a:t>
            </a:r>
            <a:r>
              <a:rPr lang="en-US" sz="2499">
                <a:solidFill>
                  <a:srgbClr val="000000"/>
                </a:solidFill>
                <a:latin typeface="Canva Sans"/>
              </a:rPr>
              <a:t>                                                       © Queen’s University Biological Station (QUBS), 2023</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Freeform 2" id="2"/>
          <p:cNvSpPr/>
          <p:nvPr/>
        </p:nvSpPr>
        <p:spPr>
          <a:xfrm flipH="false" flipV="false" rot="0">
            <a:off x="-803402" y="2692354"/>
            <a:ext cx="9327796" cy="6191324"/>
          </a:xfrm>
          <a:custGeom>
            <a:avLst/>
            <a:gdLst/>
            <a:ahLst/>
            <a:cxnLst/>
            <a:rect r="r" b="b" t="t" l="l"/>
            <a:pathLst>
              <a:path h="6191324" w="9327796">
                <a:moveTo>
                  <a:pt x="0" y="0"/>
                </a:moveTo>
                <a:lnTo>
                  <a:pt x="9327796" y="0"/>
                </a:lnTo>
                <a:lnTo>
                  <a:pt x="9327796" y="6191324"/>
                </a:lnTo>
                <a:lnTo>
                  <a:pt x="0" y="6191324"/>
                </a:lnTo>
                <a:lnTo>
                  <a:pt x="0" y="0"/>
                </a:lnTo>
                <a:close/>
              </a:path>
            </a:pathLst>
          </a:custGeom>
          <a:blipFill>
            <a:blip r:embed="rId2"/>
            <a:stretch>
              <a:fillRect l="0" t="0" r="0" b="0"/>
            </a:stretch>
          </a:blipFill>
        </p:spPr>
      </p:sp>
      <p:sp>
        <p:nvSpPr>
          <p:cNvPr name="TextBox 3" id="3"/>
          <p:cNvSpPr txBox="true"/>
          <p:nvPr/>
        </p:nvSpPr>
        <p:spPr>
          <a:xfrm rot="0">
            <a:off x="576843" y="674490"/>
            <a:ext cx="13527215" cy="971550"/>
          </a:xfrm>
          <a:prstGeom prst="rect">
            <a:avLst/>
          </a:prstGeom>
        </p:spPr>
        <p:txBody>
          <a:bodyPr anchor="t" rtlCol="false" tIns="0" lIns="0" bIns="0" rIns="0">
            <a:spAutoFit/>
          </a:bodyPr>
          <a:lstStyle/>
          <a:p>
            <a:pPr marL="0" indent="0" lvl="0">
              <a:lnSpc>
                <a:spcPts val="7679"/>
              </a:lnSpc>
              <a:spcBef>
                <a:spcPct val="0"/>
              </a:spcBef>
            </a:pPr>
            <a:r>
              <a:rPr lang="en-US" sz="6399">
                <a:solidFill>
                  <a:srgbClr val="404040"/>
                </a:solidFill>
                <a:latin typeface="Rubik One"/>
              </a:rPr>
              <a:t>WHAT ARE CYANOBACTERIA? </a:t>
            </a:r>
          </a:p>
        </p:txBody>
      </p:sp>
      <p:sp>
        <p:nvSpPr>
          <p:cNvPr name="TextBox 4" id="4"/>
          <p:cNvSpPr txBox="true"/>
          <p:nvPr/>
        </p:nvSpPr>
        <p:spPr>
          <a:xfrm rot="0">
            <a:off x="8983566" y="2654254"/>
            <a:ext cx="8275734" cy="6911340"/>
          </a:xfrm>
          <a:prstGeom prst="rect">
            <a:avLst/>
          </a:prstGeom>
        </p:spPr>
        <p:txBody>
          <a:bodyPr anchor="t" rtlCol="false" tIns="0" lIns="0" bIns="0" rIns="0">
            <a:spAutoFit/>
          </a:bodyPr>
          <a:lstStyle/>
          <a:p>
            <a:pPr>
              <a:lnSpc>
                <a:spcPts val="4809"/>
              </a:lnSpc>
            </a:pPr>
            <a:r>
              <a:rPr lang="en-US" sz="3699">
                <a:solidFill>
                  <a:srgbClr val="404040"/>
                </a:solidFill>
                <a:latin typeface="Now"/>
              </a:rPr>
              <a:t>Cyanobacteria:</a:t>
            </a:r>
          </a:p>
          <a:p>
            <a:pPr marL="798821" indent="-399411" lvl="1">
              <a:lnSpc>
                <a:spcPts val="4809"/>
              </a:lnSpc>
              <a:buFont typeface="Arial"/>
              <a:buChar char="•"/>
            </a:pPr>
            <a:r>
              <a:rPr lang="en-US" sz="3699">
                <a:solidFill>
                  <a:srgbClr val="404040"/>
                </a:solidFill>
                <a:latin typeface="Now"/>
              </a:rPr>
              <a:t>Are small, usually unicellular</a:t>
            </a:r>
          </a:p>
          <a:p>
            <a:pPr marL="798821" indent="-399411" lvl="1">
              <a:lnSpc>
                <a:spcPts val="4809"/>
              </a:lnSpc>
              <a:buFont typeface="Arial"/>
              <a:buChar char="•"/>
            </a:pPr>
            <a:r>
              <a:rPr lang="en-US" sz="3699">
                <a:solidFill>
                  <a:srgbClr val="404040"/>
                </a:solidFill>
                <a:latin typeface="Now"/>
              </a:rPr>
              <a:t>Are aquatic and photosynthetic </a:t>
            </a:r>
          </a:p>
          <a:p>
            <a:pPr marL="798821" indent="-399411" lvl="1">
              <a:lnSpc>
                <a:spcPts val="4809"/>
              </a:lnSpc>
              <a:buFont typeface="Arial"/>
              <a:buChar char="•"/>
            </a:pPr>
            <a:r>
              <a:rPr lang="en-US" sz="3699">
                <a:solidFill>
                  <a:srgbClr val="404040"/>
                </a:solidFill>
                <a:latin typeface="Now"/>
              </a:rPr>
              <a:t>Grow in colonies</a:t>
            </a:r>
          </a:p>
          <a:p>
            <a:pPr marL="798821" indent="-399411" lvl="1">
              <a:lnSpc>
                <a:spcPts val="4809"/>
              </a:lnSpc>
              <a:buFont typeface="Arial"/>
              <a:buChar char="•"/>
            </a:pPr>
            <a:r>
              <a:rPr lang="en-US" sz="3699">
                <a:solidFill>
                  <a:srgbClr val="404040"/>
                </a:solidFill>
                <a:latin typeface="Now"/>
              </a:rPr>
              <a:t>Found naturally in water bodies</a:t>
            </a:r>
          </a:p>
          <a:p>
            <a:pPr marL="798821" indent="-399411" lvl="1">
              <a:lnSpc>
                <a:spcPts val="4809"/>
              </a:lnSpc>
              <a:buFont typeface="Arial"/>
              <a:buChar char="•"/>
            </a:pPr>
            <a:r>
              <a:rPr lang="en-US" sz="3699">
                <a:solidFill>
                  <a:srgbClr val="404040"/>
                </a:solidFill>
                <a:latin typeface="Now"/>
              </a:rPr>
              <a:t>Often called "blue-green algae" </a:t>
            </a:r>
          </a:p>
          <a:p>
            <a:pPr marL="798821" indent="-399411" lvl="1">
              <a:lnSpc>
                <a:spcPts val="4809"/>
              </a:lnSpc>
              <a:buFont typeface="Arial"/>
              <a:buChar char="•"/>
            </a:pPr>
            <a:r>
              <a:rPr lang="en-US" sz="3699">
                <a:solidFill>
                  <a:srgbClr val="404040"/>
                </a:solidFill>
                <a:latin typeface="Now"/>
              </a:rPr>
              <a:t>Can sometimes produce cyanotoxins, and these kinds are toxic </a:t>
            </a:r>
          </a:p>
          <a:p>
            <a:pPr>
              <a:lnSpc>
                <a:spcPts val="3769"/>
              </a:lnSpc>
            </a:pPr>
          </a:p>
          <a:p>
            <a:pPr>
              <a:lnSpc>
                <a:spcPts val="3769"/>
              </a:lnSpc>
            </a:pPr>
          </a:p>
          <a:p>
            <a:pPr>
              <a:lnSpc>
                <a:spcPts val="3769"/>
              </a:lnSpc>
            </a:pPr>
            <a:r>
              <a:rPr lang="en-US" sz="2899">
                <a:solidFill>
                  <a:srgbClr val="404040"/>
                </a:solidFill>
                <a:latin typeface="Now"/>
              </a:rPr>
              <a:t> </a:t>
            </a:r>
          </a:p>
        </p:txBody>
      </p:sp>
      <p:sp>
        <p:nvSpPr>
          <p:cNvPr name="Freeform 5" id="5">
            <a:hlinkClick r:id="rId5" action="ppaction://hlinksldjump"/>
          </p:cNvPr>
          <p:cNvSpPr/>
          <p:nvPr/>
        </p:nvSpPr>
        <p:spPr>
          <a:xfrm flipH="false" flipV="false" rot="0">
            <a:off x="16418227" y="487581"/>
            <a:ext cx="1082238" cy="1082238"/>
          </a:xfrm>
          <a:custGeom>
            <a:avLst/>
            <a:gdLst/>
            <a:ahLst/>
            <a:cxnLst/>
            <a:rect r="r" b="b" t="t" l="l"/>
            <a:pathLst>
              <a:path h="1082238" w="1082238">
                <a:moveTo>
                  <a:pt x="0" y="0"/>
                </a:moveTo>
                <a:lnTo>
                  <a:pt x="1082238" y="0"/>
                </a:lnTo>
                <a:lnTo>
                  <a:pt x="1082238" y="1082238"/>
                </a:lnTo>
                <a:lnTo>
                  <a:pt x="0" y="10822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0" y="9666665"/>
            <a:ext cx="17709797" cy="422276"/>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Canva Sans"/>
              </a:rPr>
              <a:t>ElbowLakeCentre.ca</a:t>
            </a:r>
            <a:r>
              <a:rPr lang="en-US" sz="2499">
                <a:solidFill>
                  <a:srgbClr val="000000"/>
                </a:solidFill>
                <a:latin typeface="Canva Sans"/>
              </a:rPr>
              <a:t>                                                       © Queen’s University Biological Station (QUBS), 2023</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Freeform 2" id="2"/>
          <p:cNvSpPr/>
          <p:nvPr/>
        </p:nvSpPr>
        <p:spPr>
          <a:xfrm flipH="false" flipV="false" rot="0">
            <a:off x="10949414" y="1701363"/>
            <a:ext cx="6309886" cy="6555726"/>
          </a:xfrm>
          <a:custGeom>
            <a:avLst/>
            <a:gdLst/>
            <a:ahLst/>
            <a:cxnLst/>
            <a:rect r="r" b="b" t="t" l="l"/>
            <a:pathLst>
              <a:path h="6555726" w="6309886">
                <a:moveTo>
                  <a:pt x="0" y="0"/>
                </a:moveTo>
                <a:lnTo>
                  <a:pt x="6309886" y="0"/>
                </a:lnTo>
                <a:lnTo>
                  <a:pt x="6309886" y="6555726"/>
                </a:lnTo>
                <a:lnTo>
                  <a:pt x="0" y="65557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576843" y="1663263"/>
            <a:ext cx="9639116" cy="9341485"/>
          </a:xfrm>
          <a:prstGeom prst="rect">
            <a:avLst/>
          </a:prstGeom>
        </p:spPr>
        <p:txBody>
          <a:bodyPr anchor="t" rtlCol="false" tIns="0" lIns="0" bIns="0" rIns="0">
            <a:spAutoFit/>
          </a:bodyPr>
          <a:lstStyle/>
          <a:p>
            <a:pPr>
              <a:lnSpc>
                <a:spcPts val="4549"/>
              </a:lnSpc>
            </a:pPr>
            <a:r>
              <a:rPr lang="en-US" sz="3499">
                <a:solidFill>
                  <a:srgbClr val="404040"/>
                </a:solidFill>
                <a:latin typeface="Now"/>
              </a:rPr>
              <a:t>Algal blooms:</a:t>
            </a:r>
          </a:p>
          <a:p>
            <a:pPr marL="755642" indent="-377821" lvl="1">
              <a:lnSpc>
                <a:spcPts val="4549"/>
              </a:lnSpc>
              <a:buFont typeface="Arial"/>
              <a:buChar char="•"/>
            </a:pPr>
            <a:r>
              <a:rPr lang="en-US" sz="3499">
                <a:solidFill>
                  <a:srgbClr val="404040"/>
                </a:solidFill>
                <a:latin typeface="Now"/>
              </a:rPr>
              <a:t>Are formed from the rapid growth of algae </a:t>
            </a:r>
          </a:p>
          <a:p>
            <a:pPr marL="755642" indent="-377821" lvl="1">
              <a:lnSpc>
                <a:spcPts val="4549"/>
              </a:lnSpc>
              <a:buFont typeface="Arial"/>
              <a:buChar char="•"/>
            </a:pPr>
            <a:r>
              <a:rPr lang="en-US" sz="3499">
                <a:solidFill>
                  <a:srgbClr val="404040"/>
                </a:solidFill>
                <a:latin typeface="Now"/>
              </a:rPr>
              <a:t>Form in warm, nutrient-rich, slow-moving waters in late summer and early fall </a:t>
            </a:r>
          </a:p>
          <a:p>
            <a:pPr marL="755642" indent="-377821" lvl="1">
              <a:lnSpc>
                <a:spcPts val="4549"/>
              </a:lnSpc>
              <a:buFont typeface="Arial"/>
              <a:buChar char="•"/>
            </a:pPr>
            <a:r>
              <a:rPr lang="en-US" sz="3499">
                <a:solidFill>
                  <a:srgbClr val="404040"/>
                </a:solidFill>
                <a:latin typeface="Now"/>
              </a:rPr>
              <a:t>Can produce a foul smelling sludge or foam </a:t>
            </a:r>
          </a:p>
          <a:p>
            <a:pPr marL="755642" indent="-377821" lvl="1">
              <a:lnSpc>
                <a:spcPts val="4549"/>
              </a:lnSpc>
              <a:buFont typeface="Arial"/>
              <a:buChar char="•"/>
            </a:pPr>
            <a:r>
              <a:rPr lang="en-US" sz="3499">
                <a:solidFill>
                  <a:srgbClr val="404040"/>
                </a:solidFill>
                <a:latin typeface="Now"/>
              </a:rPr>
              <a:t>Not all blooms are toxic, but they are becoming more common  </a:t>
            </a:r>
          </a:p>
          <a:p>
            <a:pPr marL="755642" indent="-377821" lvl="1">
              <a:lnSpc>
                <a:spcPts val="4549"/>
              </a:lnSpc>
              <a:buFont typeface="Arial"/>
              <a:buChar char="•"/>
            </a:pPr>
            <a:r>
              <a:rPr lang="en-US" sz="3499">
                <a:solidFill>
                  <a:srgbClr val="404040"/>
                </a:solidFill>
                <a:latin typeface="Now"/>
              </a:rPr>
              <a:t>Appear in different kinds (created from different algae), but these researchers are focusing on cyanobacteria harmful algal blooms (cHAB)</a:t>
            </a:r>
          </a:p>
          <a:p>
            <a:pPr>
              <a:lnSpc>
                <a:spcPts val="3899"/>
              </a:lnSpc>
            </a:pPr>
          </a:p>
          <a:p>
            <a:pPr>
              <a:lnSpc>
                <a:spcPts val="3769"/>
              </a:lnSpc>
            </a:pPr>
          </a:p>
          <a:p>
            <a:pPr>
              <a:lnSpc>
                <a:spcPts val="3769"/>
              </a:lnSpc>
            </a:pPr>
          </a:p>
          <a:p>
            <a:pPr>
              <a:lnSpc>
                <a:spcPts val="3769"/>
              </a:lnSpc>
            </a:pPr>
            <a:r>
              <a:rPr lang="en-US" sz="2899">
                <a:solidFill>
                  <a:srgbClr val="404040"/>
                </a:solidFill>
                <a:latin typeface="Now"/>
              </a:rPr>
              <a:t> </a:t>
            </a:r>
          </a:p>
        </p:txBody>
      </p:sp>
      <p:sp>
        <p:nvSpPr>
          <p:cNvPr name="Freeform 4" id="4">
            <a:hlinkClick r:id="rId6" action="ppaction://hlinksldjump"/>
          </p:cNvPr>
          <p:cNvSpPr/>
          <p:nvPr/>
        </p:nvSpPr>
        <p:spPr>
          <a:xfrm flipH="false" flipV="false" rot="0">
            <a:off x="16418227" y="487581"/>
            <a:ext cx="1082238" cy="1082238"/>
          </a:xfrm>
          <a:custGeom>
            <a:avLst/>
            <a:gdLst/>
            <a:ahLst/>
            <a:cxnLst/>
            <a:rect r="r" b="b" t="t" l="l"/>
            <a:pathLst>
              <a:path h="1082238" w="1082238">
                <a:moveTo>
                  <a:pt x="0" y="0"/>
                </a:moveTo>
                <a:lnTo>
                  <a:pt x="1082238" y="0"/>
                </a:lnTo>
                <a:lnTo>
                  <a:pt x="1082238" y="1082238"/>
                </a:lnTo>
                <a:lnTo>
                  <a:pt x="0" y="10822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a:hlinkClick r:id="rId9" action="ppaction://hlinksldjump"/>
          </p:cNvPr>
          <p:cNvSpPr/>
          <p:nvPr/>
        </p:nvSpPr>
        <p:spPr>
          <a:xfrm flipH="false" flipV="false" rot="0">
            <a:off x="16395480" y="8705808"/>
            <a:ext cx="1104985" cy="1104985"/>
          </a:xfrm>
          <a:custGeom>
            <a:avLst/>
            <a:gdLst/>
            <a:ahLst/>
            <a:cxnLst/>
            <a:rect r="r" b="b" t="t" l="l"/>
            <a:pathLst>
              <a:path h="1104985" w="1104985">
                <a:moveTo>
                  <a:pt x="0" y="0"/>
                </a:moveTo>
                <a:lnTo>
                  <a:pt x="1104985" y="0"/>
                </a:lnTo>
                <a:lnTo>
                  <a:pt x="1104985" y="1104984"/>
                </a:lnTo>
                <a:lnTo>
                  <a:pt x="0" y="110498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6" id="6"/>
          <p:cNvSpPr txBox="true"/>
          <p:nvPr/>
        </p:nvSpPr>
        <p:spPr>
          <a:xfrm rot="0">
            <a:off x="285420" y="619125"/>
            <a:ext cx="13527215" cy="819150"/>
          </a:xfrm>
          <a:prstGeom prst="rect">
            <a:avLst/>
          </a:prstGeom>
        </p:spPr>
        <p:txBody>
          <a:bodyPr anchor="t" rtlCol="false" tIns="0" lIns="0" bIns="0" rIns="0">
            <a:spAutoFit/>
          </a:bodyPr>
          <a:lstStyle/>
          <a:p>
            <a:pPr marL="0" indent="0" lvl="0">
              <a:lnSpc>
                <a:spcPts val="6480"/>
              </a:lnSpc>
              <a:spcBef>
                <a:spcPct val="0"/>
              </a:spcBef>
            </a:pPr>
            <a:r>
              <a:rPr lang="en-US" sz="5400">
                <a:solidFill>
                  <a:srgbClr val="404040"/>
                </a:solidFill>
                <a:latin typeface="Rubik One"/>
              </a:rPr>
              <a:t>WHAT ARE ALGAL BLOOMS? </a:t>
            </a:r>
          </a:p>
        </p:txBody>
      </p:sp>
      <p:sp>
        <p:nvSpPr>
          <p:cNvPr name="TextBox 7" id="7"/>
          <p:cNvSpPr txBox="true"/>
          <p:nvPr/>
        </p:nvSpPr>
        <p:spPr>
          <a:xfrm rot="0">
            <a:off x="0" y="9666665"/>
            <a:ext cx="17709797" cy="422276"/>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Canva Sans"/>
              </a:rPr>
              <a:t>ElbowLakeCentre.ca</a:t>
            </a:r>
            <a:r>
              <a:rPr lang="en-US" sz="2499">
                <a:solidFill>
                  <a:srgbClr val="000000"/>
                </a:solidFill>
                <a:latin typeface="Canva Sans"/>
              </a:rPr>
              <a:t>                                                       © Queen’s University Biological Station (QUBS), 2023</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Freeform 2" id="2"/>
          <p:cNvSpPr/>
          <p:nvPr/>
        </p:nvSpPr>
        <p:spPr>
          <a:xfrm flipH="false" flipV="false" rot="0">
            <a:off x="9564495" y="1807365"/>
            <a:ext cx="10014663" cy="6672269"/>
          </a:xfrm>
          <a:custGeom>
            <a:avLst/>
            <a:gdLst/>
            <a:ahLst/>
            <a:cxnLst/>
            <a:rect r="r" b="b" t="t" l="l"/>
            <a:pathLst>
              <a:path h="6672269" w="10014663">
                <a:moveTo>
                  <a:pt x="0" y="0"/>
                </a:moveTo>
                <a:lnTo>
                  <a:pt x="10014663" y="0"/>
                </a:lnTo>
                <a:lnTo>
                  <a:pt x="10014663" y="6672270"/>
                </a:lnTo>
                <a:lnTo>
                  <a:pt x="0" y="6672270"/>
                </a:lnTo>
                <a:lnTo>
                  <a:pt x="0" y="0"/>
                </a:lnTo>
                <a:close/>
              </a:path>
            </a:pathLst>
          </a:custGeom>
          <a:blipFill>
            <a:blip r:embed="rId2"/>
            <a:stretch>
              <a:fillRect l="0" t="0" r="0" b="0"/>
            </a:stretch>
          </a:blipFill>
        </p:spPr>
      </p:sp>
      <p:sp>
        <p:nvSpPr>
          <p:cNvPr name="TextBox 3" id="3"/>
          <p:cNvSpPr txBox="true"/>
          <p:nvPr/>
        </p:nvSpPr>
        <p:spPr>
          <a:xfrm rot="0">
            <a:off x="838671" y="344231"/>
            <a:ext cx="8305329" cy="9557385"/>
          </a:xfrm>
          <a:prstGeom prst="rect">
            <a:avLst/>
          </a:prstGeom>
        </p:spPr>
        <p:txBody>
          <a:bodyPr anchor="t" rtlCol="false" tIns="0" lIns="0" bIns="0" rIns="0">
            <a:spAutoFit/>
          </a:bodyPr>
          <a:lstStyle/>
          <a:p>
            <a:pPr>
              <a:lnSpc>
                <a:spcPts val="4900"/>
              </a:lnSpc>
            </a:pPr>
            <a:r>
              <a:rPr lang="en-US" sz="3500">
                <a:solidFill>
                  <a:srgbClr val="000000"/>
                </a:solidFill>
                <a:latin typeface="Now"/>
              </a:rPr>
              <a:t>The effects on ecosystems inclu</a:t>
            </a:r>
            <a:r>
              <a:rPr lang="en-US" sz="3500">
                <a:solidFill>
                  <a:srgbClr val="000000"/>
                </a:solidFill>
                <a:latin typeface="Now"/>
              </a:rPr>
              <a:t>de:</a:t>
            </a:r>
          </a:p>
          <a:p>
            <a:pPr marL="755651" indent="-377825" lvl="1">
              <a:lnSpc>
                <a:spcPts val="4900"/>
              </a:lnSpc>
              <a:buFont typeface="Arial"/>
              <a:buChar char="•"/>
            </a:pPr>
            <a:r>
              <a:rPr lang="en-US" sz="3500">
                <a:solidFill>
                  <a:srgbClr val="000000"/>
                </a:solidFill>
                <a:latin typeface="Now"/>
              </a:rPr>
              <a:t>Blocking of sunlight that is required by organisms below the bloom</a:t>
            </a:r>
          </a:p>
          <a:p>
            <a:pPr marL="755651" indent="-377825" lvl="1">
              <a:lnSpc>
                <a:spcPts val="4900"/>
              </a:lnSpc>
              <a:buFont typeface="Arial"/>
              <a:buChar char="•"/>
            </a:pPr>
            <a:r>
              <a:rPr lang="en-US" sz="3500">
                <a:solidFill>
                  <a:srgbClr val="000000"/>
                </a:solidFill>
                <a:latin typeface="Now"/>
              </a:rPr>
              <a:t>Using up oxygen and nutrients that other organisms need as well</a:t>
            </a:r>
          </a:p>
          <a:p>
            <a:pPr marL="755651" indent="-377825" lvl="1">
              <a:lnSpc>
                <a:spcPts val="4900"/>
              </a:lnSpc>
              <a:buFont typeface="Arial"/>
              <a:buChar char="•"/>
            </a:pPr>
            <a:r>
              <a:rPr lang="en-US" sz="3500">
                <a:solidFill>
                  <a:srgbClr val="000000"/>
                </a:solidFill>
                <a:latin typeface="Now"/>
              </a:rPr>
              <a:t>Releasing cyanotoxins that make people and animals sick</a:t>
            </a:r>
          </a:p>
          <a:p>
            <a:pPr marL="755651" indent="-377825" lvl="1">
              <a:lnSpc>
                <a:spcPts val="4900"/>
              </a:lnSpc>
              <a:buFont typeface="Arial"/>
              <a:buChar char="•"/>
            </a:pPr>
            <a:r>
              <a:rPr lang="en-US" sz="3500">
                <a:solidFill>
                  <a:srgbClr val="000000"/>
                </a:solidFill>
                <a:latin typeface="Now"/>
              </a:rPr>
              <a:t>Overall damage to ecosystem and affects recreational activities </a:t>
            </a:r>
          </a:p>
          <a:p>
            <a:pPr>
              <a:lnSpc>
                <a:spcPts val="4900"/>
              </a:lnSpc>
            </a:pPr>
          </a:p>
          <a:p>
            <a:pPr>
              <a:lnSpc>
                <a:spcPts val="4900"/>
              </a:lnSpc>
            </a:pPr>
            <a:r>
              <a:rPr lang="en-US" sz="3500">
                <a:solidFill>
                  <a:srgbClr val="000000"/>
                </a:solidFill>
                <a:latin typeface="Now"/>
              </a:rPr>
              <a:t>Information from: </a:t>
            </a:r>
            <a:r>
              <a:rPr lang="en-US" sz="3500" u="sng">
                <a:solidFill>
                  <a:srgbClr val="000000"/>
                </a:solidFill>
                <a:latin typeface="Now"/>
                <a:hlinkClick r:id="rId3" tooltip="https://www.cdc.gov/habs/pdf/cyanobacteria_faq.pdf"/>
              </a:rPr>
              <a:t>National Centre for Environmental Health</a:t>
            </a:r>
            <a:r>
              <a:rPr lang="en-US" sz="3500">
                <a:solidFill>
                  <a:srgbClr val="000000"/>
                </a:solidFill>
                <a:latin typeface="Now"/>
              </a:rPr>
              <a:t> and </a:t>
            </a:r>
            <a:r>
              <a:rPr lang="en-US" sz="3500" u="sng">
                <a:solidFill>
                  <a:srgbClr val="000000"/>
                </a:solidFill>
                <a:latin typeface="Now"/>
                <a:hlinkClick r:id="rId4" tooltip="https://www.nrdc.org/stories/freshwater-harmful-algal-blooms-101"/>
              </a:rPr>
              <a:t>National Resource Defense Council </a:t>
            </a:r>
          </a:p>
          <a:p>
            <a:pPr algn="ctr">
              <a:lnSpc>
                <a:spcPts val="7279"/>
              </a:lnSpc>
            </a:pPr>
          </a:p>
        </p:txBody>
      </p:sp>
      <p:sp>
        <p:nvSpPr>
          <p:cNvPr name="Freeform 4" id="4">
            <a:hlinkClick r:id="rId7" action="ppaction://hlinksldjump"/>
          </p:cNvPr>
          <p:cNvSpPr/>
          <p:nvPr/>
        </p:nvSpPr>
        <p:spPr>
          <a:xfrm flipH="false" flipV="false" rot="0">
            <a:off x="16718181" y="285768"/>
            <a:ext cx="1082238" cy="1082238"/>
          </a:xfrm>
          <a:custGeom>
            <a:avLst/>
            <a:gdLst/>
            <a:ahLst/>
            <a:cxnLst/>
            <a:rect r="r" b="b" t="t" l="l"/>
            <a:pathLst>
              <a:path h="1082238" w="1082238">
                <a:moveTo>
                  <a:pt x="0" y="0"/>
                </a:moveTo>
                <a:lnTo>
                  <a:pt x="1082238" y="0"/>
                </a:lnTo>
                <a:lnTo>
                  <a:pt x="1082238" y="1082238"/>
                </a:lnTo>
                <a:lnTo>
                  <a:pt x="0" y="10822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0" y="9666665"/>
            <a:ext cx="17709797" cy="422276"/>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Canva Sans"/>
              </a:rPr>
              <a:t>ElbowLakeCentre.ca</a:t>
            </a:r>
            <a:r>
              <a:rPr lang="en-US" sz="2499">
                <a:solidFill>
                  <a:srgbClr val="000000"/>
                </a:solidFill>
                <a:latin typeface="Canva Sans"/>
              </a:rPr>
              <a:t>                                                       © Queen’s University Biological Station (QUBS), 2023</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TextBox 2" id="2"/>
          <p:cNvSpPr txBox="true"/>
          <p:nvPr/>
        </p:nvSpPr>
        <p:spPr>
          <a:xfrm rot="0">
            <a:off x="285420" y="619125"/>
            <a:ext cx="13527215" cy="819150"/>
          </a:xfrm>
          <a:prstGeom prst="rect">
            <a:avLst/>
          </a:prstGeom>
        </p:spPr>
        <p:txBody>
          <a:bodyPr anchor="t" rtlCol="false" tIns="0" lIns="0" bIns="0" rIns="0">
            <a:spAutoFit/>
          </a:bodyPr>
          <a:lstStyle/>
          <a:p>
            <a:pPr marL="0" indent="0" lvl="0">
              <a:lnSpc>
                <a:spcPts val="6480"/>
              </a:lnSpc>
              <a:spcBef>
                <a:spcPct val="0"/>
              </a:spcBef>
            </a:pPr>
            <a:r>
              <a:rPr lang="en-US" sz="5400">
                <a:solidFill>
                  <a:srgbClr val="404040"/>
                </a:solidFill>
                <a:latin typeface="Rubik One"/>
              </a:rPr>
              <a:t>WHAT IS ENVIRONMENTAL DNA? </a:t>
            </a:r>
          </a:p>
        </p:txBody>
      </p:sp>
      <p:sp>
        <p:nvSpPr>
          <p:cNvPr name="TextBox 3" id="3"/>
          <p:cNvSpPr txBox="true"/>
          <p:nvPr/>
        </p:nvSpPr>
        <p:spPr>
          <a:xfrm rot="0">
            <a:off x="285420" y="1643834"/>
            <a:ext cx="17466825" cy="2152650"/>
          </a:xfrm>
          <a:prstGeom prst="rect">
            <a:avLst/>
          </a:prstGeom>
        </p:spPr>
        <p:txBody>
          <a:bodyPr anchor="t" rtlCol="false" tIns="0" lIns="0" bIns="0" rIns="0">
            <a:spAutoFit/>
          </a:bodyPr>
          <a:lstStyle/>
          <a:p>
            <a:pPr>
              <a:lnSpc>
                <a:spcPts val="3499"/>
              </a:lnSpc>
            </a:pPr>
            <a:r>
              <a:rPr lang="en-US" sz="2499">
                <a:solidFill>
                  <a:srgbClr val="000000"/>
                </a:solidFill>
                <a:latin typeface="Now"/>
              </a:rPr>
              <a:t>As organisms move throughout the environment, they will shed their DNA onto the environment through dead skin, mucus, feces, etc.) Scientists can take samples from the environment, extract the DNA, multiply it and detect where it comes from. For more information, check out </a:t>
            </a:r>
            <a:r>
              <a:rPr lang="en-US" sz="2499" u="sng">
                <a:solidFill>
                  <a:srgbClr val="000000"/>
                </a:solidFill>
                <a:latin typeface="Now"/>
                <a:hlinkClick r:id="rId2" tooltip="https://biomeme.com/environmental-dna/"/>
              </a:rPr>
              <a:t>Biomeme</a:t>
            </a:r>
            <a:r>
              <a:rPr lang="en-US" sz="2499">
                <a:solidFill>
                  <a:srgbClr val="000000"/>
                </a:solidFill>
                <a:latin typeface="Now"/>
              </a:rPr>
              <a:t> and watch the video below. </a:t>
            </a:r>
          </a:p>
          <a:p>
            <a:pPr algn="ctr">
              <a:lnSpc>
                <a:spcPts val="7000"/>
              </a:lnSpc>
            </a:pPr>
          </a:p>
        </p:txBody>
      </p:sp>
      <p:pic>
        <p:nvPicPr>
          <p:cNvPr name="Picture 4" id="4"/>
          <p:cNvPicPr>
            <a:picLocks noChangeAspect="true"/>
          </p:cNvPicPr>
          <p:nvPr>
            <a:videoFile r:link="rId4"/>
          </p:nvPr>
        </p:nvPicPr>
        <p:blipFill>
          <a:blip r:embed="rId3"/>
          <a:stretch>
            <a:fillRect/>
          </a:stretch>
        </p:blipFill>
        <p:spPr>
          <a:xfrm rot="0">
            <a:off x="3237928" y="3209016"/>
            <a:ext cx="11561809" cy="6503517"/>
          </a:xfrm>
          <a:prstGeom prst="rect">
            <a:avLst/>
          </a:prstGeom>
        </p:spPr>
      </p:pic>
      <p:sp>
        <p:nvSpPr>
          <p:cNvPr name="Freeform 5" id="5">
            <a:hlinkClick r:id="rId7" action="ppaction://hlinksldjump"/>
          </p:cNvPr>
          <p:cNvSpPr/>
          <p:nvPr/>
        </p:nvSpPr>
        <p:spPr>
          <a:xfrm flipH="false" flipV="false" rot="0">
            <a:off x="16718181" y="356037"/>
            <a:ext cx="1082238" cy="1082238"/>
          </a:xfrm>
          <a:custGeom>
            <a:avLst/>
            <a:gdLst/>
            <a:ahLst/>
            <a:cxnLst/>
            <a:rect r="r" b="b" t="t" l="l"/>
            <a:pathLst>
              <a:path h="1082238" w="1082238">
                <a:moveTo>
                  <a:pt x="0" y="0"/>
                </a:moveTo>
                <a:lnTo>
                  <a:pt x="1082238" y="0"/>
                </a:lnTo>
                <a:lnTo>
                  <a:pt x="1082238" y="1082238"/>
                </a:lnTo>
                <a:lnTo>
                  <a:pt x="0" y="10822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0" y="9666665"/>
            <a:ext cx="17709797" cy="422276"/>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Canva Sans"/>
              </a:rPr>
              <a:t>ElbowLakeCentre.ca</a:t>
            </a:r>
            <a:r>
              <a:rPr lang="en-US" sz="2499">
                <a:solidFill>
                  <a:srgbClr val="000000"/>
                </a:solidFill>
                <a:latin typeface="Canva Sans"/>
              </a:rPr>
              <a:t>                                                       © Queen’s University Biological Station (QUBS), 2023</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TextBox 2" id="2"/>
          <p:cNvSpPr txBox="true"/>
          <p:nvPr/>
        </p:nvSpPr>
        <p:spPr>
          <a:xfrm rot="0">
            <a:off x="576843" y="2088515"/>
            <a:ext cx="13183687" cy="8198485"/>
          </a:xfrm>
          <a:prstGeom prst="rect">
            <a:avLst/>
          </a:prstGeom>
        </p:spPr>
        <p:txBody>
          <a:bodyPr anchor="t" rtlCol="false" tIns="0" lIns="0" bIns="0" rIns="0">
            <a:spAutoFit/>
          </a:bodyPr>
          <a:lstStyle/>
          <a:p>
            <a:pPr>
              <a:lnSpc>
                <a:spcPts val="4549"/>
              </a:lnSpc>
            </a:pPr>
            <a:r>
              <a:rPr lang="en-US" sz="3499">
                <a:solidFill>
                  <a:srgbClr val="404040"/>
                </a:solidFill>
                <a:latin typeface="Now"/>
              </a:rPr>
              <a:t>Typical practices to manage algal blooms include using clay particles to sink and bury the algae, using other species to target the algae, using chemicals to kill the algae, or manipulating the environmental conditions so that blooms do not grow. However, these can come at a cost and cause unwanted environmental changes. For more information, visit the </a:t>
            </a:r>
            <a:r>
              <a:rPr lang="en-US" sz="3499" u="sng">
                <a:solidFill>
                  <a:srgbClr val="404040"/>
                </a:solidFill>
                <a:latin typeface="Now"/>
                <a:hlinkClick r:id="rId2" tooltip="https://hab.whoi.edu/response/control-and-treatment/"/>
              </a:rPr>
              <a:t>U.S. National Office for Harmful Algal Blooms. </a:t>
            </a:r>
          </a:p>
          <a:p>
            <a:pPr>
              <a:lnSpc>
                <a:spcPts val="4549"/>
              </a:lnSpc>
            </a:pPr>
          </a:p>
          <a:p>
            <a:pPr>
              <a:lnSpc>
                <a:spcPts val="4549"/>
              </a:lnSpc>
            </a:pPr>
            <a:r>
              <a:rPr lang="en-US" sz="3499">
                <a:solidFill>
                  <a:srgbClr val="404040"/>
                </a:solidFill>
                <a:latin typeface="Now"/>
              </a:rPr>
              <a:t>Furthermore, algal blooms are even worsening with climate change, through warmer temperatures, changes in salinity, and many other mechanisms listed in this </a:t>
            </a:r>
            <a:r>
              <a:rPr lang="en-US" sz="3499" u="sng">
                <a:solidFill>
                  <a:srgbClr val="404040"/>
                </a:solidFill>
                <a:latin typeface="Now"/>
                <a:hlinkClick r:id="rId3" tooltip="https://www.epa.gov/nutrientpollution/climate-change-and-harmful-algal-blooms"/>
              </a:rPr>
              <a:t>EPA website</a:t>
            </a:r>
            <a:r>
              <a:rPr lang="en-US" sz="3499">
                <a:solidFill>
                  <a:srgbClr val="404040"/>
                </a:solidFill>
                <a:latin typeface="Now"/>
              </a:rPr>
              <a:t>. </a:t>
            </a:r>
          </a:p>
          <a:p>
            <a:pPr>
              <a:lnSpc>
                <a:spcPts val="3899"/>
              </a:lnSpc>
            </a:pPr>
          </a:p>
          <a:p>
            <a:pPr>
              <a:lnSpc>
                <a:spcPts val="3769"/>
              </a:lnSpc>
            </a:pPr>
          </a:p>
          <a:p>
            <a:pPr>
              <a:lnSpc>
                <a:spcPts val="3769"/>
              </a:lnSpc>
            </a:pPr>
          </a:p>
          <a:p>
            <a:pPr>
              <a:lnSpc>
                <a:spcPts val="3769"/>
              </a:lnSpc>
            </a:pPr>
            <a:r>
              <a:rPr lang="en-US" sz="2899">
                <a:solidFill>
                  <a:srgbClr val="404040"/>
                </a:solidFill>
                <a:latin typeface="Now"/>
              </a:rPr>
              <a:t> </a:t>
            </a:r>
          </a:p>
        </p:txBody>
      </p:sp>
      <p:sp>
        <p:nvSpPr>
          <p:cNvPr name="Freeform 3" id="3"/>
          <p:cNvSpPr/>
          <p:nvPr/>
        </p:nvSpPr>
        <p:spPr>
          <a:xfrm flipH="false" flipV="false" rot="0">
            <a:off x="13962057" y="2703974"/>
            <a:ext cx="5105380" cy="7005668"/>
          </a:xfrm>
          <a:custGeom>
            <a:avLst/>
            <a:gdLst/>
            <a:ahLst/>
            <a:cxnLst/>
            <a:rect r="r" b="b" t="t" l="l"/>
            <a:pathLst>
              <a:path h="7005668" w="5105380">
                <a:moveTo>
                  <a:pt x="0" y="0"/>
                </a:moveTo>
                <a:lnTo>
                  <a:pt x="5105380" y="0"/>
                </a:lnTo>
                <a:lnTo>
                  <a:pt x="5105380" y="7005667"/>
                </a:lnTo>
                <a:lnTo>
                  <a:pt x="0" y="70056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476208" y="519112"/>
            <a:ext cx="13284323" cy="1019175"/>
          </a:xfrm>
          <a:prstGeom prst="rect">
            <a:avLst/>
          </a:prstGeom>
        </p:spPr>
        <p:txBody>
          <a:bodyPr anchor="t" rtlCol="false" tIns="0" lIns="0" bIns="0" rIns="0">
            <a:spAutoFit/>
          </a:bodyPr>
          <a:lstStyle/>
          <a:p>
            <a:pPr marL="0" indent="0" lvl="0">
              <a:lnSpc>
                <a:spcPts val="8039"/>
              </a:lnSpc>
              <a:spcBef>
                <a:spcPct val="0"/>
              </a:spcBef>
            </a:pPr>
            <a:r>
              <a:rPr lang="en-US" sz="6699">
                <a:solidFill>
                  <a:srgbClr val="404040"/>
                </a:solidFill>
                <a:latin typeface="Rubik One"/>
              </a:rPr>
              <a:t>WHY IS THIS IMPORTANT? </a:t>
            </a:r>
          </a:p>
        </p:txBody>
      </p:sp>
      <p:sp>
        <p:nvSpPr>
          <p:cNvPr name="Freeform 5" id="5">
            <a:hlinkClick r:id="rId8" action="ppaction://hlinksldjump"/>
          </p:cNvPr>
          <p:cNvSpPr/>
          <p:nvPr/>
        </p:nvSpPr>
        <p:spPr>
          <a:xfrm flipH="false" flipV="false" rot="0">
            <a:off x="12220632" y="8385526"/>
            <a:ext cx="1104985" cy="1104985"/>
          </a:xfrm>
          <a:custGeom>
            <a:avLst/>
            <a:gdLst/>
            <a:ahLst/>
            <a:cxnLst/>
            <a:rect r="r" b="b" t="t" l="l"/>
            <a:pathLst>
              <a:path h="1104985" w="1104985">
                <a:moveTo>
                  <a:pt x="0" y="0"/>
                </a:moveTo>
                <a:lnTo>
                  <a:pt x="1104985" y="0"/>
                </a:lnTo>
                <a:lnTo>
                  <a:pt x="1104985" y="1104985"/>
                </a:lnTo>
                <a:lnTo>
                  <a:pt x="0" y="110498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a:hlinkClick r:id="rId11" action="ppaction://hlinksldjump"/>
          </p:cNvPr>
          <p:cNvSpPr/>
          <p:nvPr/>
        </p:nvSpPr>
        <p:spPr>
          <a:xfrm flipH="false" flipV="false" rot="0">
            <a:off x="16718181" y="356037"/>
            <a:ext cx="1082238" cy="1082238"/>
          </a:xfrm>
          <a:custGeom>
            <a:avLst/>
            <a:gdLst/>
            <a:ahLst/>
            <a:cxnLst/>
            <a:rect r="r" b="b" t="t" l="l"/>
            <a:pathLst>
              <a:path h="1082238" w="1082238">
                <a:moveTo>
                  <a:pt x="0" y="0"/>
                </a:moveTo>
                <a:lnTo>
                  <a:pt x="1082238" y="0"/>
                </a:lnTo>
                <a:lnTo>
                  <a:pt x="1082238" y="1082238"/>
                </a:lnTo>
                <a:lnTo>
                  <a:pt x="0" y="108223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0" y="9666665"/>
            <a:ext cx="17709797" cy="422276"/>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Canva Sans"/>
              </a:rPr>
              <a:t>ElbowLakeCentre.ca</a:t>
            </a:r>
            <a:r>
              <a:rPr lang="en-US" sz="2499">
                <a:solidFill>
                  <a:srgbClr val="000000"/>
                </a:solidFill>
                <a:latin typeface="Canva Sans"/>
              </a:rPr>
              <a:t>                                                       © Queen’s University Biological Station (QUBS), 2023</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TextBox 2" id="2"/>
          <p:cNvSpPr txBox="true"/>
          <p:nvPr/>
        </p:nvSpPr>
        <p:spPr>
          <a:xfrm rot="0">
            <a:off x="549474" y="1861878"/>
            <a:ext cx="17738526" cy="8829675"/>
          </a:xfrm>
          <a:prstGeom prst="rect">
            <a:avLst/>
          </a:prstGeom>
        </p:spPr>
        <p:txBody>
          <a:bodyPr anchor="t" rtlCol="false" tIns="0" lIns="0" bIns="0" rIns="0">
            <a:spAutoFit/>
          </a:bodyPr>
          <a:lstStyle/>
          <a:p>
            <a:pPr>
              <a:lnSpc>
                <a:spcPts val="4289"/>
              </a:lnSpc>
            </a:pPr>
            <a:r>
              <a:rPr lang="en-US" sz="3299">
                <a:solidFill>
                  <a:srgbClr val="404040"/>
                </a:solidFill>
                <a:latin typeface="Now"/>
              </a:rPr>
              <a:t>Using drone technology to take pictures of the algal blooms and water samples from  areas helps us to understand the whole picture of blooms and their impact. This technology will then provide more avenues for cost- effective management practices that do not pose additional threats to ecosystems.</a:t>
            </a:r>
          </a:p>
          <a:p>
            <a:pPr>
              <a:lnSpc>
                <a:spcPts val="4289"/>
              </a:lnSpc>
            </a:pPr>
          </a:p>
          <a:p>
            <a:pPr>
              <a:lnSpc>
                <a:spcPts val="4289"/>
              </a:lnSpc>
            </a:pPr>
            <a:r>
              <a:rPr lang="en-US" sz="3299">
                <a:solidFill>
                  <a:srgbClr val="404040"/>
                </a:solidFill>
                <a:latin typeface="Now"/>
              </a:rPr>
              <a:t>Tian (2019) explains that drone technology </a:t>
            </a:r>
          </a:p>
          <a:p>
            <a:pPr>
              <a:lnSpc>
                <a:spcPts val="4289"/>
              </a:lnSpc>
            </a:pPr>
            <a:r>
              <a:rPr lang="en-US" sz="3299">
                <a:solidFill>
                  <a:srgbClr val="404040"/>
                </a:solidFill>
                <a:latin typeface="Now"/>
              </a:rPr>
              <a:t>makes detecting, tracking, and quantifying </a:t>
            </a:r>
          </a:p>
          <a:p>
            <a:pPr>
              <a:lnSpc>
                <a:spcPts val="4289"/>
              </a:lnSpc>
            </a:pPr>
            <a:r>
              <a:rPr lang="en-US" sz="3299">
                <a:solidFill>
                  <a:srgbClr val="404040"/>
                </a:solidFill>
                <a:latin typeface="Now"/>
              </a:rPr>
              <a:t>smaller, earlier detections of cHABS in smaller </a:t>
            </a:r>
          </a:p>
          <a:p>
            <a:pPr>
              <a:lnSpc>
                <a:spcPts val="4289"/>
              </a:lnSpc>
            </a:pPr>
            <a:r>
              <a:rPr lang="en-US" sz="3299">
                <a:solidFill>
                  <a:srgbClr val="404040"/>
                </a:solidFill>
                <a:latin typeface="Now"/>
              </a:rPr>
              <a:t>waterbodies a much greater possibility, and </a:t>
            </a:r>
          </a:p>
          <a:p>
            <a:pPr>
              <a:lnSpc>
                <a:spcPts val="4289"/>
              </a:lnSpc>
            </a:pPr>
            <a:r>
              <a:rPr lang="en-US" sz="3299">
                <a:solidFill>
                  <a:srgbClr val="404040"/>
                </a:solidFill>
                <a:latin typeface="Now"/>
              </a:rPr>
              <a:t>"similarly, UAV water sampling requires much </a:t>
            </a:r>
          </a:p>
          <a:p>
            <a:pPr>
              <a:lnSpc>
                <a:spcPts val="4289"/>
              </a:lnSpc>
            </a:pPr>
            <a:r>
              <a:rPr lang="en-US" sz="3299">
                <a:solidFill>
                  <a:srgbClr val="404040"/>
                </a:solidFill>
                <a:latin typeface="Now"/>
              </a:rPr>
              <a:t>lighter equipment and less training than </a:t>
            </a:r>
          </a:p>
          <a:p>
            <a:pPr>
              <a:lnSpc>
                <a:spcPts val="4289"/>
              </a:lnSpc>
            </a:pPr>
            <a:r>
              <a:rPr lang="en-US" sz="3299">
                <a:solidFill>
                  <a:srgbClr val="404040"/>
                </a:solidFill>
                <a:latin typeface="Now"/>
              </a:rPr>
              <a:t>using a boat, causes less water disturbance </a:t>
            </a:r>
          </a:p>
          <a:p>
            <a:pPr>
              <a:lnSpc>
                <a:spcPts val="4289"/>
              </a:lnSpc>
            </a:pPr>
            <a:r>
              <a:rPr lang="en-US" sz="3299">
                <a:solidFill>
                  <a:srgbClr val="404040"/>
                </a:solidFill>
                <a:latin typeface="Now"/>
              </a:rPr>
              <a:t>and mixing, and can be faster."  </a:t>
            </a:r>
          </a:p>
          <a:p>
            <a:pPr>
              <a:lnSpc>
                <a:spcPts val="3639"/>
              </a:lnSpc>
            </a:pPr>
          </a:p>
          <a:p>
            <a:pPr>
              <a:lnSpc>
                <a:spcPts val="3509"/>
              </a:lnSpc>
            </a:pPr>
          </a:p>
          <a:p>
            <a:pPr>
              <a:lnSpc>
                <a:spcPts val="3509"/>
              </a:lnSpc>
            </a:pPr>
          </a:p>
          <a:p>
            <a:pPr>
              <a:lnSpc>
                <a:spcPts val="3509"/>
              </a:lnSpc>
            </a:pPr>
            <a:r>
              <a:rPr lang="en-US" sz="2699">
                <a:solidFill>
                  <a:srgbClr val="404040"/>
                </a:solidFill>
                <a:latin typeface="Now"/>
              </a:rPr>
              <a:t> </a:t>
            </a:r>
          </a:p>
        </p:txBody>
      </p:sp>
      <p:sp>
        <p:nvSpPr>
          <p:cNvPr name="Freeform 3" id="3"/>
          <p:cNvSpPr/>
          <p:nvPr/>
        </p:nvSpPr>
        <p:spPr>
          <a:xfrm flipH="false" flipV="false" rot="0">
            <a:off x="9418737" y="5143500"/>
            <a:ext cx="8430850" cy="4405119"/>
          </a:xfrm>
          <a:custGeom>
            <a:avLst/>
            <a:gdLst/>
            <a:ahLst/>
            <a:cxnLst/>
            <a:rect r="r" b="b" t="t" l="l"/>
            <a:pathLst>
              <a:path h="4405119" w="8430850">
                <a:moveTo>
                  <a:pt x="0" y="0"/>
                </a:moveTo>
                <a:lnTo>
                  <a:pt x="8430850" y="0"/>
                </a:lnTo>
                <a:lnTo>
                  <a:pt x="8430850" y="4405119"/>
                </a:lnTo>
                <a:lnTo>
                  <a:pt x="0" y="440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777338">
            <a:off x="13083831" y="4681612"/>
            <a:ext cx="2879544" cy="1572951"/>
          </a:xfrm>
          <a:custGeom>
            <a:avLst/>
            <a:gdLst/>
            <a:ahLst/>
            <a:cxnLst/>
            <a:rect r="r" b="b" t="t" l="l"/>
            <a:pathLst>
              <a:path h="1572951" w="2879544">
                <a:moveTo>
                  <a:pt x="0" y="0"/>
                </a:moveTo>
                <a:lnTo>
                  <a:pt x="2879544" y="0"/>
                </a:lnTo>
                <a:lnTo>
                  <a:pt x="2879544" y="1572951"/>
                </a:lnTo>
                <a:lnTo>
                  <a:pt x="0" y="1572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476208" y="519112"/>
            <a:ext cx="13284323" cy="1019175"/>
          </a:xfrm>
          <a:prstGeom prst="rect">
            <a:avLst/>
          </a:prstGeom>
        </p:spPr>
        <p:txBody>
          <a:bodyPr anchor="t" rtlCol="false" tIns="0" lIns="0" bIns="0" rIns="0">
            <a:spAutoFit/>
          </a:bodyPr>
          <a:lstStyle/>
          <a:p>
            <a:pPr marL="0" indent="0" lvl="0">
              <a:lnSpc>
                <a:spcPts val="8039"/>
              </a:lnSpc>
              <a:spcBef>
                <a:spcPct val="0"/>
              </a:spcBef>
            </a:pPr>
            <a:r>
              <a:rPr lang="en-US" sz="6699">
                <a:solidFill>
                  <a:srgbClr val="404040"/>
                </a:solidFill>
                <a:latin typeface="Rubik One"/>
              </a:rPr>
              <a:t>WHY IS THIS IMPORTANT? </a:t>
            </a:r>
          </a:p>
        </p:txBody>
      </p:sp>
      <p:sp>
        <p:nvSpPr>
          <p:cNvPr name="Freeform 6" id="6">
            <a:hlinkClick r:id="rId8" action="ppaction://hlinksldjump"/>
          </p:cNvPr>
          <p:cNvSpPr/>
          <p:nvPr/>
        </p:nvSpPr>
        <p:spPr>
          <a:xfrm flipH="false" flipV="false" rot="0">
            <a:off x="16744602" y="8768222"/>
            <a:ext cx="1104985" cy="1104985"/>
          </a:xfrm>
          <a:custGeom>
            <a:avLst/>
            <a:gdLst/>
            <a:ahLst/>
            <a:cxnLst/>
            <a:rect r="r" b="b" t="t" l="l"/>
            <a:pathLst>
              <a:path h="1104985" w="1104985">
                <a:moveTo>
                  <a:pt x="0" y="0"/>
                </a:moveTo>
                <a:lnTo>
                  <a:pt x="1104985" y="0"/>
                </a:lnTo>
                <a:lnTo>
                  <a:pt x="1104985" y="1104985"/>
                </a:lnTo>
                <a:lnTo>
                  <a:pt x="0" y="110498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a:hlinkClick r:id="rId11" action="ppaction://hlinksldjump"/>
          </p:cNvPr>
          <p:cNvSpPr/>
          <p:nvPr/>
        </p:nvSpPr>
        <p:spPr>
          <a:xfrm flipH="false" flipV="false" rot="0">
            <a:off x="16418227" y="487581"/>
            <a:ext cx="1082238" cy="1082238"/>
          </a:xfrm>
          <a:custGeom>
            <a:avLst/>
            <a:gdLst/>
            <a:ahLst/>
            <a:cxnLst/>
            <a:rect r="r" b="b" t="t" l="l"/>
            <a:pathLst>
              <a:path h="1082238" w="1082238">
                <a:moveTo>
                  <a:pt x="0" y="0"/>
                </a:moveTo>
                <a:lnTo>
                  <a:pt x="1082238" y="0"/>
                </a:lnTo>
                <a:lnTo>
                  <a:pt x="1082238" y="1082238"/>
                </a:lnTo>
                <a:lnTo>
                  <a:pt x="0" y="108223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0" y="9666665"/>
            <a:ext cx="17709797" cy="422276"/>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Canva Sans"/>
              </a:rPr>
              <a:t>ElbowLakeCentre.ca</a:t>
            </a:r>
            <a:r>
              <a:rPr lang="en-US" sz="2499">
                <a:solidFill>
                  <a:srgbClr val="000000"/>
                </a:solidFill>
                <a:latin typeface="Canva Sans"/>
              </a:rPr>
              <a:t>                                                       © Queen’s University Biological Station (QUBS), 2023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5AB69FA5B7984B8D83022AF7A040BF" ma:contentTypeVersion="16" ma:contentTypeDescription="Create a new document." ma:contentTypeScope="" ma:versionID="10a7ae876cf290fb46cb83c483a75796">
  <xsd:schema xmlns:xsd="http://www.w3.org/2001/XMLSchema" xmlns:xs="http://www.w3.org/2001/XMLSchema" xmlns:p="http://schemas.microsoft.com/office/2006/metadata/properties" xmlns:ns2="229c973e-8b6c-4b42-893e-f1707e28bc1e" xmlns:ns3="3c2e02e6-199e-4c0b-8616-1ff986d49433" targetNamespace="http://schemas.microsoft.com/office/2006/metadata/properties" ma:root="true" ma:fieldsID="a92c89e61bf8e0a2dc8a2d585fc07882" ns2:_="" ns3:_="">
    <xsd:import namespace="229c973e-8b6c-4b42-893e-f1707e28bc1e"/>
    <xsd:import namespace="3c2e02e6-199e-4c0b-8616-1ff986d494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c973e-8b6c-4b42-893e-f1707e28b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bd2e69d-a885-47d9-a849-8bc90acf94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2e02e6-199e-4c0b-8616-1ff986d4943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4329f7d-523e-44c9-b0e1-49aa5bd3008e}" ma:internalName="TaxCatchAll" ma:showField="CatchAllData" ma:web="3c2e02e6-199e-4c0b-8616-1ff986d494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52B412-36CE-46DC-A1B5-CE80DE6C1C45}"/>
</file>

<file path=customXml/itemProps2.xml><?xml version="1.0" encoding="utf-8"?>
<ds:datastoreItem xmlns:ds="http://schemas.openxmlformats.org/officeDocument/2006/customXml" ds:itemID="{30CFF79F-57C6-4B3B-8B7E-84DA8AE9B7DC}"/>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DAF0dEnY5DY</dc:identifier>
  <dcterms:modified xsi:type="dcterms:W3CDTF">2011-08-01T06:04:30Z</dcterms:modified>
  <cp:revision>1</cp:revision>
  <dc:title>Researcher Profile</dc:title>
</cp:coreProperties>
</file>