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3"/>
    <p:sldId id="257" r:id="rId24"/>
    <p:sldId id="258" r:id="rId25"/>
    <p:sldId id="259" r:id="rId26"/>
    <p:sldId id="260" r:id="rId27"/>
    <p:sldId id="261" r:id="rId28"/>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Montserrat" charset="1" panose="00000500000000000000"/>
      <p:regular r:id="rId10"/>
    </p:embeddedFont>
    <p:embeddedFont>
      <p:font typeface="Montserrat Bold" charset="1" panose="00000600000000000000"/>
      <p:regular r:id="rId11"/>
    </p:embeddedFont>
    <p:embeddedFont>
      <p:font typeface="Montserrat Italics" charset="1" panose="00000500000000000000"/>
      <p:regular r:id="rId12"/>
    </p:embeddedFont>
    <p:embeddedFont>
      <p:font typeface="Montserrat Bold Italics" charset="1" panose="00000600000000000000"/>
      <p:regular r:id="rId13"/>
    </p:embeddedFont>
    <p:embeddedFont>
      <p:font typeface="Open Sauce" charset="1" panose="00000500000000000000"/>
      <p:regular r:id="rId14"/>
    </p:embeddedFont>
    <p:embeddedFont>
      <p:font typeface="Open Sauce Bold" charset="1" panose="00000800000000000000"/>
      <p:regular r:id="rId15"/>
    </p:embeddedFont>
    <p:embeddedFont>
      <p:font typeface="Open Sauce Italics" charset="1" panose="00000500000000000000"/>
      <p:regular r:id="rId16"/>
    </p:embeddedFont>
    <p:embeddedFont>
      <p:font typeface="Open Sauce Bold Italics" charset="1" panose="00000800000000000000"/>
      <p:regular r:id="rId17"/>
    </p:embeddedFont>
    <p:embeddedFont>
      <p:font typeface="Catchy Mager" charset="1" panose="02000506000000020004"/>
      <p:regular r:id="rId18"/>
    </p:embeddedFont>
    <p:embeddedFont>
      <p:font typeface="Canva Sans" charset="1" panose="020B0503030501040103"/>
      <p:regular r:id="rId19"/>
    </p:embeddedFont>
    <p:embeddedFont>
      <p:font typeface="Canva Sans Bold" charset="1" panose="020B0803030501040103"/>
      <p:regular r:id="rId20"/>
    </p:embeddedFont>
    <p:embeddedFont>
      <p:font typeface="Canva Sans Italics" charset="1" panose="020B0503030501040103"/>
      <p:regular r:id="rId21"/>
    </p:embeddedFont>
    <p:embeddedFont>
      <p:font typeface="Canva Sans Bold Italics" charset="1" panose="020B0803030501040103"/>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3.fntdata"/><Relationship Id="rId18" Type="http://schemas.openxmlformats.org/officeDocument/2006/relationships/font" Target="fonts/font18.fntdata"/><Relationship Id="rId26" Type="http://schemas.openxmlformats.org/officeDocument/2006/relationships/slide" Target="slides/slide4.xml"/><Relationship Id="rId8" Type="http://schemas.openxmlformats.org/officeDocument/2006/relationships/font" Target="fonts/font8.fntdata"/><Relationship Id="rId21" Type="http://schemas.openxmlformats.org/officeDocument/2006/relationships/font" Target="fonts/font21.fntdata"/><Relationship Id="rId3" Type="http://schemas.openxmlformats.org/officeDocument/2006/relationships/viewProps" Target="viewProps.xml"/><Relationship Id="rId12" Type="http://schemas.openxmlformats.org/officeDocument/2006/relationships/font" Target="fonts/font12.fntdata"/><Relationship Id="rId17" Type="http://schemas.openxmlformats.org/officeDocument/2006/relationships/font" Target="fonts/font17.fntdata"/><Relationship Id="rId25" Type="http://schemas.openxmlformats.org/officeDocument/2006/relationships/slide" Target="slides/slide3.xml"/><Relationship Id="rId7" Type="http://schemas.openxmlformats.org/officeDocument/2006/relationships/font" Target="fonts/font7.fntdata"/><Relationship Id="rId16" Type="http://schemas.openxmlformats.org/officeDocument/2006/relationships/font" Target="fonts/font16.fntdata"/><Relationship Id="rId2" Type="http://schemas.openxmlformats.org/officeDocument/2006/relationships/presProps" Target="presProps.xml"/><Relationship Id="rId20" Type="http://schemas.openxmlformats.org/officeDocument/2006/relationships/font" Target="fonts/font20.fntdata"/><Relationship Id="rId29" Type="http://schemas.openxmlformats.org/officeDocument/2006/relationships/customXml" Target="../customXml/item1.xml"/><Relationship Id="rId1" Type="http://schemas.openxmlformats.org/officeDocument/2006/relationships/slideMaster" Target="slideMasters/slideMaster1.xml"/><Relationship Id="rId11" Type="http://schemas.openxmlformats.org/officeDocument/2006/relationships/font" Target="fonts/font11.fntdata"/><Relationship Id="rId24" Type="http://schemas.openxmlformats.org/officeDocument/2006/relationships/slide" Target="slides/slide2.xml"/><Relationship Id="rId6" Type="http://schemas.openxmlformats.org/officeDocument/2006/relationships/font" Target="fonts/font6.fntdata"/><Relationship Id="rId15" Type="http://schemas.openxmlformats.org/officeDocument/2006/relationships/font" Target="fonts/font15.fntdata"/><Relationship Id="rId23" Type="http://schemas.openxmlformats.org/officeDocument/2006/relationships/slide" Target="slides/slide1.xml"/><Relationship Id="rId28" Type="http://schemas.openxmlformats.org/officeDocument/2006/relationships/slide" Target="slides/slide6.xml"/><Relationship Id="rId5" Type="http://schemas.openxmlformats.org/officeDocument/2006/relationships/tableStyles" Target="tableStyles.xml"/><Relationship Id="rId10" Type="http://schemas.openxmlformats.org/officeDocument/2006/relationships/font" Target="fonts/font10.fntdata"/><Relationship Id="rId19" Type="http://schemas.openxmlformats.org/officeDocument/2006/relationships/font" Target="fonts/font19.fntdata"/><Relationship Id="rId14" Type="http://schemas.openxmlformats.org/officeDocument/2006/relationships/font" Target="fonts/font14.fntdata"/><Relationship Id="rId22" Type="http://schemas.openxmlformats.org/officeDocument/2006/relationships/font" Target="fonts/font22.fntdata"/><Relationship Id="rId27" Type="http://schemas.openxmlformats.org/officeDocument/2006/relationships/slide" Target="slides/slide5.xml"/><Relationship Id="rId4" Type="http://schemas.openxmlformats.org/officeDocument/2006/relationships/theme" Target="theme/theme1.xml"/><Relationship Id="rId9" Type="http://schemas.openxmlformats.org/officeDocument/2006/relationships/font" Target="fonts/font9.fntdata"/><Relationship Id="rId30" Type="http://schemas.openxmlformats.org/officeDocument/2006/relationships/customXml" Target="../customXml/item2.xml"/></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3.png" Type="http://schemas.openxmlformats.org/officeDocument/2006/relationships/image"/><Relationship Id="rId11" Target="../media/image14.svg" Type="http://schemas.openxmlformats.org/officeDocument/2006/relationships/image"/><Relationship Id="rId2" Target="../media/image5.png" Type="http://schemas.openxmlformats.org/officeDocument/2006/relationships/image"/><Relationship Id="rId3" Target="../media/image6.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9.png" Type="http://schemas.openxmlformats.org/officeDocument/2006/relationships/image"/><Relationship Id="rId7" Target="../media/image10.svg" Type="http://schemas.openxmlformats.org/officeDocument/2006/relationships/image"/><Relationship Id="rId8" Target="../media/image11.png" Type="http://schemas.openxmlformats.org/officeDocument/2006/relationships/image"/><Relationship Id="rId9" Target="../media/image12.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17.png" Type="http://schemas.openxmlformats.org/officeDocument/2006/relationships/image"/><Relationship Id="rId7" Target="../media/image18.svg" Type="http://schemas.openxmlformats.org/officeDocument/2006/relationships/image"/><Relationship Id="rId8" Target="../media/image19.png" Type="http://schemas.openxmlformats.org/officeDocument/2006/relationships/image"/><Relationship Id="rId9" Target="../media/image20.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7.png" Type="http://schemas.openxmlformats.org/officeDocument/2006/relationships/image"/><Relationship Id="rId11" Target="../media/image28.svg" Type="http://schemas.openxmlformats.org/officeDocument/2006/relationships/image"/><Relationship Id="rId2" Target="../media/image7.png" Type="http://schemas.openxmlformats.org/officeDocument/2006/relationships/image"/><Relationship Id="rId3" Target="../media/image8.svg" Type="http://schemas.openxmlformats.org/officeDocument/2006/relationships/image"/><Relationship Id="rId4" Target="../media/image21.png" Type="http://schemas.openxmlformats.org/officeDocument/2006/relationships/image"/><Relationship Id="rId5" Target="../media/image22.svg" Type="http://schemas.openxmlformats.org/officeDocument/2006/relationships/image"/><Relationship Id="rId6" Target="../media/image23.png" Type="http://schemas.openxmlformats.org/officeDocument/2006/relationships/image"/><Relationship Id="rId7" Target="../media/image24.svg" Type="http://schemas.openxmlformats.org/officeDocument/2006/relationships/image"/><Relationship Id="rId8" Target="../media/image25.png" Type="http://schemas.openxmlformats.org/officeDocument/2006/relationships/image"/><Relationship Id="rId9" Target="../media/image26.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21.png" Type="http://schemas.openxmlformats.org/officeDocument/2006/relationships/image"/><Relationship Id="rId5" Target="../media/image22.svg" Type="http://schemas.openxmlformats.org/officeDocument/2006/relationships/image"/><Relationship Id="rId6" Target="../media/image23.png" Type="http://schemas.openxmlformats.org/officeDocument/2006/relationships/image"/><Relationship Id="rId7" Target="../media/image24.svg" Type="http://schemas.openxmlformats.org/officeDocument/2006/relationships/image"/><Relationship Id="rId8" Target="http://nourishingontario.ca/wp-content/uploads/2018/09/BDWR-Case-Study-FINAL4.pdf" TargetMode="External" Type="http://schemas.openxmlformats.org/officeDocument/2006/relationships/hyperlink"/><Relationship Id="rId9" Target="../media/image29.jpe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21.png" Type="http://schemas.openxmlformats.org/officeDocument/2006/relationships/image"/><Relationship Id="rId5" Target="../media/image22.svg" Type="http://schemas.openxmlformats.org/officeDocument/2006/relationships/image"/><Relationship Id="rId6" Target="../media/image30.png" Type="http://schemas.openxmlformats.org/officeDocument/2006/relationships/image"/><Relationship Id="rId7" Target="../media/image31.svg" Type="http://schemas.openxmlformats.org/officeDocument/2006/relationships/image"/><Relationship Id="rId8" Target="../media/image4.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18666"/>
            </a:stretch>
          </a:blipFill>
        </p:spPr>
      </p:sp>
      <p:grpSp>
        <p:nvGrpSpPr>
          <p:cNvPr name="Group 3" id="3"/>
          <p:cNvGrpSpPr/>
          <p:nvPr/>
        </p:nvGrpSpPr>
        <p:grpSpPr>
          <a:xfrm rot="0">
            <a:off x="0" y="0"/>
            <a:ext cx="18288000" cy="4204607"/>
            <a:chOff x="0" y="0"/>
            <a:chExt cx="4816593" cy="1107386"/>
          </a:xfrm>
        </p:grpSpPr>
        <p:sp>
          <p:nvSpPr>
            <p:cNvPr name="Freeform 4" id="4"/>
            <p:cNvSpPr/>
            <p:nvPr/>
          </p:nvSpPr>
          <p:spPr>
            <a:xfrm flipH="false" flipV="false" rot="0">
              <a:off x="0" y="0"/>
              <a:ext cx="4816592" cy="1107386"/>
            </a:xfrm>
            <a:custGeom>
              <a:avLst/>
              <a:gdLst/>
              <a:ahLst/>
              <a:cxnLst/>
              <a:rect r="r" b="b" t="t" l="l"/>
              <a:pathLst>
                <a:path h="1107386" w="4816592">
                  <a:moveTo>
                    <a:pt x="4816592" y="0"/>
                  </a:moveTo>
                  <a:lnTo>
                    <a:pt x="4816592" y="1107386"/>
                  </a:lnTo>
                  <a:lnTo>
                    <a:pt x="2408296" y="980386"/>
                  </a:lnTo>
                  <a:lnTo>
                    <a:pt x="0" y="1107386"/>
                  </a:lnTo>
                  <a:lnTo>
                    <a:pt x="0" y="0"/>
                  </a:lnTo>
                  <a:lnTo>
                    <a:pt x="4816592" y="0"/>
                  </a:lnTo>
                  <a:close/>
                </a:path>
              </a:pathLst>
            </a:custGeom>
            <a:solidFill>
              <a:srgbClr val="EAE3D8"/>
            </a:solidFill>
          </p:spPr>
        </p:sp>
        <p:sp>
          <p:nvSpPr>
            <p:cNvPr name="TextBox 5" id="5"/>
            <p:cNvSpPr txBox="true"/>
            <p:nvPr/>
          </p:nvSpPr>
          <p:spPr>
            <a:xfrm>
              <a:off x="0" y="-38100"/>
              <a:ext cx="4816593" cy="1018486"/>
            </a:xfrm>
            <a:prstGeom prst="rect">
              <a:avLst/>
            </a:prstGeom>
          </p:spPr>
          <p:txBody>
            <a:bodyPr anchor="ctr" rtlCol="false" tIns="50800" lIns="50800" bIns="50800" rIns="50800"/>
            <a:lstStyle/>
            <a:p>
              <a:pPr algn="ctr">
                <a:lnSpc>
                  <a:spcPts val="2984"/>
                </a:lnSpc>
              </a:pPr>
            </a:p>
          </p:txBody>
        </p:sp>
      </p:grpSp>
      <p:sp>
        <p:nvSpPr>
          <p:cNvPr name="Freeform 6" id="6"/>
          <p:cNvSpPr/>
          <p:nvPr/>
        </p:nvSpPr>
        <p:spPr>
          <a:xfrm flipH="false" flipV="false" rot="-251091">
            <a:off x="104737" y="1176800"/>
            <a:ext cx="2207813" cy="2951184"/>
          </a:xfrm>
          <a:custGeom>
            <a:avLst/>
            <a:gdLst/>
            <a:ahLst/>
            <a:cxnLst/>
            <a:rect r="r" b="b" t="t" l="l"/>
            <a:pathLst>
              <a:path h="2951184" w="2207813">
                <a:moveTo>
                  <a:pt x="0" y="0"/>
                </a:moveTo>
                <a:lnTo>
                  <a:pt x="2207813" y="0"/>
                </a:lnTo>
                <a:lnTo>
                  <a:pt x="2207813" y="2951184"/>
                </a:lnTo>
                <a:lnTo>
                  <a:pt x="0" y="295118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true" flipV="false" rot="186684">
            <a:off x="15946240" y="1195681"/>
            <a:ext cx="2207813" cy="2951184"/>
          </a:xfrm>
          <a:custGeom>
            <a:avLst/>
            <a:gdLst/>
            <a:ahLst/>
            <a:cxnLst/>
            <a:rect r="r" b="b" t="t" l="l"/>
            <a:pathLst>
              <a:path h="2951184" w="2207813">
                <a:moveTo>
                  <a:pt x="2207813" y="0"/>
                </a:moveTo>
                <a:lnTo>
                  <a:pt x="0" y="0"/>
                </a:lnTo>
                <a:lnTo>
                  <a:pt x="0" y="2951184"/>
                </a:lnTo>
                <a:lnTo>
                  <a:pt x="2207813" y="2951184"/>
                </a:lnTo>
                <a:lnTo>
                  <a:pt x="2207813"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8" id="8"/>
          <p:cNvGrpSpPr/>
          <p:nvPr/>
        </p:nvGrpSpPr>
        <p:grpSpPr>
          <a:xfrm rot="0">
            <a:off x="-514350" y="9387223"/>
            <a:ext cx="19299175" cy="1414127"/>
            <a:chOff x="0" y="0"/>
            <a:chExt cx="5082910" cy="372445"/>
          </a:xfrm>
        </p:grpSpPr>
        <p:sp>
          <p:nvSpPr>
            <p:cNvPr name="Freeform 9" id="9"/>
            <p:cNvSpPr/>
            <p:nvPr/>
          </p:nvSpPr>
          <p:spPr>
            <a:xfrm flipH="false" flipV="false" rot="0">
              <a:off x="0" y="0"/>
              <a:ext cx="5082910" cy="372445"/>
            </a:xfrm>
            <a:custGeom>
              <a:avLst/>
              <a:gdLst/>
              <a:ahLst/>
              <a:cxnLst/>
              <a:rect r="r" b="b" t="t" l="l"/>
              <a:pathLst>
                <a:path h="372445" w="5082910">
                  <a:moveTo>
                    <a:pt x="0" y="0"/>
                  </a:moveTo>
                  <a:lnTo>
                    <a:pt x="5082910" y="0"/>
                  </a:lnTo>
                  <a:lnTo>
                    <a:pt x="5082910" y="372445"/>
                  </a:lnTo>
                  <a:lnTo>
                    <a:pt x="0" y="372445"/>
                  </a:lnTo>
                  <a:close/>
                </a:path>
              </a:pathLst>
            </a:custGeom>
            <a:solidFill>
              <a:srgbClr val="EAE3D8"/>
            </a:solidFill>
          </p:spPr>
        </p:sp>
        <p:sp>
          <p:nvSpPr>
            <p:cNvPr name="TextBox 10" id="10"/>
            <p:cNvSpPr txBox="true"/>
            <p:nvPr/>
          </p:nvSpPr>
          <p:spPr>
            <a:xfrm>
              <a:off x="0" y="-38100"/>
              <a:ext cx="5082910" cy="410545"/>
            </a:xfrm>
            <a:prstGeom prst="rect">
              <a:avLst/>
            </a:prstGeom>
          </p:spPr>
          <p:txBody>
            <a:bodyPr anchor="ctr" rtlCol="false" tIns="50800" lIns="50800" bIns="50800" rIns="50800"/>
            <a:lstStyle/>
            <a:p>
              <a:pPr algn="ctr">
                <a:lnSpc>
                  <a:spcPts val="2984"/>
                </a:lnSpc>
              </a:pPr>
            </a:p>
          </p:txBody>
        </p:sp>
      </p:grpSp>
      <p:sp>
        <p:nvSpPr>
          <p:cNvPr name="TextBox 11" id="11"/>
          <p:cNvSpPr txBox="true"/>
          <p:nvPr/>
        </p:nvSpPr>
        <p:spPr>
          <a:xfrm rot="0">
            <a:off x="2173741" y="1201239"/>
            <a:ext cx="13940518" cy="1794510"/>
          </a:xfrm>
          <a:prstGeom prst="rect">
            <a:avLst/>
          </a:prstGeom>
        </p:spPr>
        <p:txBody>
          <a:bodyPr anchor="t" rtlCol="false" tIns="0" lIns="0" bIns="0" rIns="0">
            <a:spAutoFit/>
          </a:bodyPr>
          <a:lstStyle/>
          <a:p>
            <a:pPr algn="ctr">
              <a:lnSpc>
                <a:spcPts val="7139"/>
              </a:lnSpc>
            </a:pPr>
            <a:r>
              <a:rPr lang="en-US" sz="5100">
                <a:solidFill>
                  <a:srgbClr val="000000"/>
                </a:solidFill>
                <a:latin typeface="Catchy Mager"/>
              </a:rPr>
              <a:t>The Relationship Between Local Anishinaabe Communities and Manoomin</a:t>
            </a:r>
          </a:p>
        </p:txBody>
      </p:sp>
      <p:sp>
        <p:nvSpPr>
          <p:cNvPr name="TextBox 12" id="12"/>
          <p:cNvSpPr txBox="true"/>
          <p:nvPr/>
        </p:nvSpPr>
        <p:spPr>
          <a:xfrm rot="0">
            <a:off x="0" y="9485690"/>
            <a:ext cx="18003705" cy="424816"/>
          </a:xfrm>
          <a:prstGeom prst="rect">
            <a:avLst/>
          </a:prstGeom>
        </p:spPr>
        <p:txBody>
          <a:bodyPr anchor="t" rtlCol="false" tIns="0" lIns="0" bIns="0" rIns="0">
            <a:spAutoFit/>
          </a:bodyPr>
          <a:lstStyle/>
          <a:p>
            <a:pPr algn="ctr">
              <a:lnSpc>
                <a:spcPts val="3359"/>
              </a:lnSpc>
              <a:spcBef>
                <a:spcPct val="0"/>
              </a:spcBef>
            </a:pPr>
            <a:r>
              <a:rPr lang="en-US" sz="2399">
                <a:solidFill>
                  <a:srgbClr val="000000"/>
                </a:solidFill>
                <a:latin typeface="Canva Sans"/>
              </a:rPr>
              <a:t>ElbowLakeCentre.ca</a:t>
            </a:r>
            <a:r>
              <a:rPr lang="en-US" sz="2399">
                <a:solidFill>
                  <a:srgbClr val="000000"/>
                </a:solidFill>
                <a:latin typeface="Canva Sans"/>
              </a:rPr>
              <a:t>                                                       © Queen’s University Biological Station (QUBS), 2023</a:t>
            </a:r>
          </a:p>
        </p:txBody>
      </p:sp>
      <p:grpSp>
        <p:nvGrpSpPr>
          <p:cNvPr name="Group 13" id="13"/>
          <p:cNvGrpSpPr/>
          <p:nvPr/>
        </p:nvGrpSpPr>
        <p:grpSpPr>
          <a:xfrm rot="0">
            <a:off x="395556" y="0"/>
            <a:ext cx="18389269" cy="1534469"/>
            <a:chOff x="0" y="0"/>
            <a:chExt cx="24519026" cy="2045958"/>
          </a:xfrm>
        </p:grpSpPr>
        <p:sp>
          <p:nvSpPr>
            <p:cNvPr name="Freeform 14" id="14"/>
            <p:cNvSpPr/>
            <p:nvPr/>
          </p:nvSpPr>
          <p:spPr>
            <a:xfrm flipH="false" flipV="false" rot="0">
              <a:off x="0" y="0"/>
              <a:ext cx="24519026" cy="2045958"/>
            </a:xfrm>
            <a:custGeom>
              <a:avLst/>
              <a:gdLst/>
              <a:ahLst/>
              <a:cxnLst/>
              <a:rect r="r" b="b" t="t" l="l"/>
              <a:pathLst>
                <a:path h="2045958" w="24519026">
                  <a:moveTo>
                    <a:pt x="0" y="0"/>
                  </a:moveTo>
                  <a:lnTo>
                    <a:pt x="24519026" y="0"/>
                  </a:lnTo>
                  <a:lnTo>
                    <a:pt x="24519026" y="2045958"/>
                  </a:lnTo>
                  <a:lnTo>
                    <a:pt x="0" y="2045958"/>
                  </a:lnTo>
                  <a:lnTo>
                    <a:pt x="0" y="0"/>
                  </a:lnTo>
                  <a:close/>
                </a:path>
              </a:pathLst>
            </a:custGeom>
            <a:blipFill>
              <a:blip r:embed="rId5"/>
              <a:stretch>
                <a:fillRect l="0" t="0" r="0" b="0"/>
              </a:stretch>
            </a:blipFill>
          </p:spPr>
        </p:sp>
        <p:grpSp>
          <p:nvGrpSpPr>
            <p:cNvPr name="Group 15" id="15"/>
            <p:cNvGrpSpPr/>
            <p:nvPr/>
          </p:nvGrpSpPr>
          <p:grpSpPr>
            <a:xfrm rot="0">
              <a:off x="2517842" y="1308100"/>
              <a:ext cx="10202702" cy="469207"/>
              <a:chOff x="0" y="0"/>
              <a:chExt cx="2015349" cy="92683"/>
            </a:xfrm>
          </p:grpSpPr>
          <p:sp>
            <p:nvSpPr>
              <p:cNvPr name="Freeform 16" id="16"/>
              <p:cNvSpPr/>
              <p:nvPr/>
            </p:nvSpPr>
            <p:spPr>
              <a:xfrm flipH="false" flipV="false" rot="0">
                <a:off x="0" y="0"/>
                <a:ext cx="2015349" cy="92683"/>
              </a:xfrm>
              <a:custGeom>
                <a:avLst/>
                <a:gdLst/>
                <a:ahLst/>
                <a:cxnLst/>
                <a:rect r="r" b="b" t="t" l="l"/>
                <a:pathLst>
                  <a:path h="92683" w="2015349">
                    <a:moveTo>
                      <a:pt x="0" y="0"/>
                    </a:moveTo>
                    <a:lnTo>
                      <a:pt x="2015349" y="0"/>
                    </a:lnTo>
                    <a:lnTo>
                      <a:pt x="2015349" y="92683"/>
                    </a:lnTo>
                    <a:lnTo>
                      <a:pt x="0" y="92683"/>
                    </a:lnTo>
                    <a:close/>
                  </a:path>
                </a:pathLst>
              </a:custGeom>
              <a:solidFill>
                <a:srgbClr val="EAE3D8"/>
              </a:solidFill>
            </p:spPr>
          </p:sp>
          <p:sp>
            <p:nvSpPr>
              <p:cNvPr name="TextBox 17" id="17"/>
              <p:cNvSpPr txBox="true"/>
              <p:nvPr/>
            </p:nvSpPr>
            <p:spPr>
              <a:xfrm>
                <a:off x="0" y="-38100"/>
                <a:ext cx="2015349" cy="130783"/>
              </a:xfrm>
              <a:prstGeom prst="rect">
                <a:avLst/>
              </a:prstGeom>
            </p:spPr>
            <p:txBody>
              <a:bodyPr anchor="ctr" rtlCol="false" tIns="50800" lIns="50800" bIns="50800" rIns="50800"/>
              <a:lstStyle/>
              <a:p>
                <a:pPr algn="ctr">
                  <a:lnSpc>
                    <a:spcPts val="2984"/>
                  </a:lnSpc>
                </a:pPr>
              </a:p>
            </p:txBody>
          </p:sp>
        </p:grpSp>
        <p:grpSp>
          <p:nvGrpSpPr>
            <p:cNvPr name="Group 18" id="18"/>
            <p:cNvGrpSpPr/>
            <p:nvPr/>
          </p:nvGrpSpPr>
          <p:grpSpPr>
            <a:xfrm rot="0">
              <a:off x="2835342" y="724876"/>
              <a:ext cx="10202702" cy="469207"/>
              <a:chOff x="0" y="0"/>
              <a:chExt cx="2015349" cy="92683"/>
            </a:xfrm>
          </p:grpSpPr>
          <p:sp>
            <p:nvSpPr>
              <p:cNvPr name="Freeform 19" id="19"/>
              <p:cNvSpPr/>
              <p:nvPr/>
            </p:nvSpPr>
            <p:spPr>
              <a:xfrm flipH="false" flipV="false" rot="0">
                <a:off x="0" y="0"/>
                <a:ext cx="2015349" cy="92683"/>
              </a:xfrm>
              <a:custGeom>
                <a:avLst/>
                <a:gdLst/>
                <a:ahLst/>
                <a:cxnLst/>
                <a:rect r="r" b="b" t="t" l="l"/>
                <a:pathLst>
                  <a:path h="92683" w="2015349">
                    <a:moveTo>
                      <a:pt x="0" y="0"/>
                    </a:moveTo>
                    <a:lnTo>
                      <a:pt x="2015349" y="0"/>
                    </a:lnTo>
                    <a:lnTo>
                      <a:pt x="2015349" y="92683"/>
                    </a:lnTo>
                    <a:lnTo>
                      <a:pt x="0" y="92683"/>
                    </a:lnTo>
                    <a:close/>
                  </a:path>
                </a:pathLst>
              </a:custGeom>
              <a:solidFill>
                <a:srgbClr val="EAE3D8"/>
              </a:solidFill>
            </p:spPr>
          </p:sp>
          <p:sp>
            <p:nvSpPr>
              <p:cNvPr name="TextBox 20" id="20"/>
              <p:cNvSpPr txBox="true"/>
              <p:nvPr/>
            </p:nvSpPr>
            <p:spPr>
              <a:xfrm>
                <a:off x="0" y="-38100"/>
                <a:ext cx="2015349" cy="130783"/>
              </a:xfrm>
              <a:prstGeom prst="rect">
                <a:avLst/>
              </a:prstGeom>
            </p:spPr>
            <p:txBody>
              <a:bodyPr anchor="ctr" rtlCol="false" tIns="50800" lIns="50800" bIns="50800" rIns="50800"/>
              <a:lstStyle/>
              <a:p>
                <a:pPr algn="ctr">
                  <a:lnSpc>
                    <a:spcPts val="2984"/>
                  </a:lnSpc>
                </a:pPr>
              </a:p>
            </p:txBody>
          </p:sp>
        </p:gr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EAE3D8"/>
        </a:solidFill>
      </p:bgPr>
    </p:bg>
    <p:spTree>
      <p:nvGrpSpPr>
        <p:cNvPr id="1" name=""/>
        <p:cNvGrpSpPr/>
        <p:nvPr/>
      </p:nvGrpSpPr>
      <p:grpSpPr>
        <a:xfrm>
          <a:off x="0" y="0"/>
          <a:ext cx="0" cy="0"/>
          <a:chOff x="0" y="0"/>
          <a:chExt cx="0" cy="0"/>
        </a:xfrm>
      </p:grpSpPr>
      <p:sp>
        <p:nvSpPr>
          <p:cNvPr name="Freeform 2" id="2"/>
          <p:cNvSpPr/>
          <p:nvPr/>
        </p:nvSpPr>
        <p:spPr>
          <a:xfrm flipH="false" flipV="false" rot="0">
            <a:off x="-614812" y="3010687"/>
            <a:ext cx="5739995" cy="6247613"/>
          </a:xfrm>
          <a:custGeom>
            <a:avLst/>
            <a:gdLst/>
            <a:ahLst/>
            <a:cxnLst/>
            <a:rect r="r" b="b" t="t" l="l"/>
            <a:pathLst>
              <a:path h="6247613" w="5739995">
                <a:moveTo>
                  <a:pt x="0" y="0"/>
                </a:moveTo>
                <a:lnTo>
                  <a:pt x="5739995" y="0"/>
                </a:lnTo>
                <a:lnTo>
                  <a:pt x="5739995" y="6247613"/>
                </a:lnTo>
                <a:lnTo>
                  <a:pt x="0" y="6247613"/>
                </a:lnTo>
                <a:lnTo>
                  <a:pt x="0" y="0"/>
                </a:lnTo>
                <a:close/>
              </a:path>
            </a:pathLst>
          </a:custGeom>
          <a:blipFill>
            <a:blip r:embed="rId2">
              <a:alphaModFix amt="36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025926" y="-911965"/>
            <a:ext cx="4656753" cy="3329578"/>
          </a:xfrm>
          <a:custGeom>
            <a:avLst/>
            <a:gdLst/>
            <a:ahLst/>
            <a:cxnLst/>
            <a:rect r="r" b="b" t="t" l="l"/>
            <a:pathLst>
              <a:path h="3329578" w="4656753">
                <a:moveTo>
                  <a:pt x="0" y="0"/>
                </a:moveTo>
                <a:lnTo>
                  <a:pt x="4656753" y="0"/>
                </a:lnTo>
                <a:lnTo>
                  <a:pt x="4656753" y="3329578"/>
                </a:lnTo>
                <a:lnTo>
                  <a:pt x="0" y="3329578"/>
                </a:lnTo>
                <a:lnTo>
                  <a:pt x="0" y="0"/>
                </a:lnTo>
                <a:close/>
              </a:path>
            </a:pathLst>
          </a:custGeom>
          <a:blipFill>
            <a:blip r:embed="rId4">
              <a:alphaModFix amt="20999"/>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6064008" y="6773325"/>
            <a:ext cx="2223992" cy="3030994"/>
          </a:xfrm>
          <a:custGeom>
            <a:avLst/>
            <a:gdLst/>
            <a:ahLst/>
            <a:cxnLst/>
            <a:rect r="r" b="b" t="t" l="l"/>
            <a:pathLst>
              <a:path h="3030994" w="2223992">
                <a:moveTo>
                  <a:pt x="0" y="0"/>
                </a:moveTo>
                <a:lnTo>
                  <a:pt x="2223992" y="0"/>
                </a:lnTo>
                <a:lnTo>
                  <a:pt x="2223992" y="3030994"/>
                </a:lnTo>
                <a:lnTo>
                  <a:pt x="0" y="303099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5621951" y="1714500"/>
            <a:ext cx="7044098" cy="184908"/>
          </a:xfrm>
          <a:custGeom>
            <a:avLst/>
            <a:gdLst/>
            <a:ahLst/>
            <a:cxnLst/>
            <a:rect r="r" b="b" t="t" l="l"/>
            <a:pathLst>
              <a:path h="184908" w="7044098">
                <a:moveTo>
                  <a:pt x="0" y="0"/>
                </a:moveTo>
                <a:lnTo>
                  <a:pt x="7044098" y="0"/>
                </a:lnTo>
                <a:lnTo>
                  <a:pt x="7044098" y="184907"/>
                </a:lnTo>
                <a:lnTo>
                  <a:pt x="0" y="18490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1342525" y="3514580"/>
            <a:ext cx="3616488" cy="4774242"/>
          </a:xfrm>
          <a:custGeom>
            <a:avLst/>
            <a:gdLst/>
            <a:ahLst/>
            <a:cxnLst/>
            <a:rect r="r" b="b" t="t" l="l"/>
            <a:pathLst>
              <a:path h="4774242" w="3616488">
                <a:moveTo>
                  <a:pt x="0" y="0"/>
                </a:moveTo>
                <a:lnTo>
                  <a:pt x="3616489" y="0"/>
                </a:lnTo>
                <a:lnTo>
                  <a:pt x="3616489" y="4774242"/>
                </a:lnTo>
                <a:lnTo>
                  <a:pt x="0" y="477424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7" id="7"/>
          <p:cNvSpPr txBox="true"/>
          <p:nvPr/>
        </p:nvSpPr>
        <p:spPr>
          <a:xfrm rot="0">
            <a:off x="4177605" y="914400"/>
            <a:ext cx="9932789" cy="800100"/>
          </a:xfrm>
          <a:prstGeom prst="rect">
            <a:avLst/>
          </a:prstGeom>
        </p:spPr>
        <p:txBody>
          <a:bodyPr anchor="t" rtlCol="false" tIns="0" lIns="0" bIns="0" rIns="0">
            <a:spAutoFit/>
          </a:bodyPr>
          <a:lstStyle/>
          <a:p>
            <a:pPr algn="ctr">
              <a:lnSpc>
                <a:spcPts val="6300"/>
              </a:lnSpc>
            </a:pPr>
            <a:r>
              <a:rPr lang="en-US" sz="4500">
                <a:solidFill>
                  <a:srgbClr val="000000"/>
                </a:solidFill>
                <a:latin typeface="Catchy Mager"/>
              </a:rPr>
              <a:t>What does the name "Manoomin" tell us? </a:t>
            </a:r>
          </a:p>
        </p:txBody>
      </p:sp>
      <p:sp>
        <p:nvSpPr>
          <p:cNvPr name="TextBox 8" id="8"/>
          <p:cNvSpPr txBox="true"/>
          <p:nvPr/>
        </p:nvSpPr>
        <p:spPr>
          <a:xfrm rot="0">
            <a:off x="6437486" y="2685906"/>
            <a:ext cx="9273055" cy="1590674"/>
          </a:xfrm>
          <a:prstGeom prst="rect">
            <a:avLst/>
          </a:prstGeom>
        </p:spPr>
        <p:txBody>
          <a:bodyPr anchor="t" rtlCol="false" tIns="0" lIns="0" bIns="0" rIns="0">
            <a:spAutoFit/>
          </a:bodyPr>
          <a:lstStyle/>
          <a:p>
            <a:pPr>
              <a:lnSpc>
                <a:spcPts val="4200"/>
              </a:lnSpc>
            </a:pPr>
            <a:r>
              <a:rPr lang="en-US" sz="3000">
                <a:solidFill>
                  <a:srgbClr val="000000"/>
                </a:solidFill>
                <a:latin typeface="Open Sauce"/>
              </a:rPr>
              <a:t>In Anishinabeebemowin, which is the Ojibway language, manoomin means the good seed", or "the sacred seed".</a:t>
            </a:r>
          </a:p>
        </p:txBody>
      </p:sp>
      <p:sp>
        <p:nvSpPr>
          <p:cNvPr name="TextBox 9" id="9"/>
          <p:cNvSpPr txBox="true"/>
          <p:nvPr/>
        </p:nvSpPr>
        <p:spPr>
          <a:xfrm rot="0">
            <a:off x="6437486" y="4917312"/>
            <a:ext cx="9273055" cy="1590674"/>
          </a:xfrm>
          <a:prstGeom prst="rect">
            <a:avLst/>
          </a:prstGeom>
        </p:spPr>
        <p:txBody>
          <a:bodyPr anchor="t" rtlCol="false" tIns="0" lIns="0" bIns="0" rIns="0">
            <a:spAutoFit/>
          </a:bodyPr>
          <a:lstStyle/>
          <a:p>
            <a:pPr>
              <a:lnSpc>
                <a:spcPts val="4200"/>
              </a:lnSpc>
            </a:pPr>
            <a:r>
              <a:rPr lang="en-US" sz="3000">
                <a:solidFill>
                  <a:srgbClr val="000000"/>
                </a:solidFill>
                <a:latin typeface="Open Sauce"/>
              </a:rPr>
              <a:t>In Latin, which tells us the scientific name, manoomin is called </a:t>
            </a:r>
            <a:r>
              <a:rPr lang="en-US" sz="3000">
                <a:solidFill>
                  <a:srgbClr val="000000"/>
                </a:solidFill>
                <a:latin typeface="Open Sauce Italics"/>
              </a:rPr>
              <a:t>Zizania aquatica, </a:t>
            </a:r>
            <a:r>
              <a:rPr lang="en-US" sz="3000">
                <a:solidFill>
                  <a:srgbClr val="000000"/>
                </a:solidFill>
                <a:latin typeface="Open Sauce"/>
              </a:rPr>
              <a:t>which means aquatic weeds. </a:t>
            </a:r>
          </a:p>
        </p:txBody>
      </p:sp>
      <p:sp>
        <p:nvSpPr>
          <p:cNvPr name="TextBox 10" id="10"/>
          <p:cNvSpPr txBox="true"/>
          <p:nvPr/>
        </p:nvSpPr>
        <p:spPr>
          <a:xfrm rot="0">
            <a:off x="6437486" y="7211475"/>
            <a:ext cx="9273055" cy="1057274"/>
          </a:xfrm>
          <a:prstGeom prst="rect">
            <a:avLst/>
          </a:prstGeom>
        </p:spPr>
        <p:txBody>
          <a:bodyPr anchor="t" rtlCol="false" tIns="0" lIns="0" bIns="0" rIns="0">
            <a:spAutoFit/>
          </a:bodyPr>
          <a:lstStyle/>
          <a:p>
            <a:pPr>
              <a:lnSpc>
                <a:spcPts val="4200"/>
              </a:lnSpc>
            </a:pPr>
            <a:r>
              <a:rPr lang="en-US" sz="3000">
                <a:solidFill>
                  <a:srgbClr val="000000"/>
                </a:solidFill>
                <a:latin typeface="Open Sauce"/>
              </a:rPr>
              <a:t>In English, which tells us the common name, manoomin is called wild rice. </a:t>
            </a:r>
          </a:p>
        </p:txBody>
      </p:sp>
      <p:sp>
        <p:nvSpPr>
          <p:cNvPr name="TextBox 11" id="11"/>
          <p:cNvSpPr txBox="true"/>
          <p:nvPr/>
        </p:nvSpPr>
        <p:spPr>
          <a:xfrm rot="0">
            <a:off x="0" y="9485690"/>
            <a:ext cx="18003705" cy="424816"/>
          </a:xfrm>
          <a:prstGeom prst="rect">
            <a:avLst/>
          </a:prstGeom>
        </p:spPr>
        <p:txBody>
          <a:bodyPr anchor="t" rtlCol="false" tIns="0" lIns="0" bIns="0" rIns="0">
            <a:spAutoFit/>
          </a:bodyPr>
          <a:lstStyle/>
          <a:p>
            <a:pPr algn="ctr">
              <a:lnSpc>
                <a:spcPts val="3359"/>
              </a:lnSpc>
              <a:spcBef>
                <a:spcPct val="0"/>
              </a:spcBef>
            </a:pPr>
            <a:r>
              <a:rPr lang="en-US" sz="2399">
                <a:solidFill>
                  <a:srgbClr val="000000"/>
                </a:solidFill>
                <a:latin typeface="Canva Sans"/>
              </a:rPr>
              <a:t>ElbowLakeCentre.ca</a:t>
            </a:r>
            <a:r>
              <a:rPr lang="en-US" sz="2399">
                <a:solidFill>
                  <a:srgbClr val="000000"/>
                </a:solidFill>
                <a:latin typeface="Canva Sans"/>
              </a:rPr>
              <a:t>                                                       © Queen’s University Biological Station (QUBS), 2023</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EAE3D8"/>
        </a:solidFill>
      </p:bgPr>
    </p:bg>
    <p:spTree>
      <p:nvGrpSpPr>
        <p:cNvPr id="1" name=""/>
        <p:cNvGrpSpPr/>
        <p:nvPr/>
      </p:nvGrpSpPr>
      <p:grpSpPr>
        <a:xfrm>
          <a:off x="0" y="0"/>
          <a:ext cx="0" cy="0"/>
          <a:chOff x="0" y="0"/>
          <a:chExt cx="0" cy="0"/>
        </a:xfrm>
      </p:grpSpPr>
      <p:sp>
        <p:nvSpPr>
          <p:cNvPr name="Freeform 2" id="2"/>
          <p:cNvSpPr/>
          <p:nvPr/>
        </p:nvSpPr>
        <p:spPr>
          <a:xfrm flipH="true" flipV="false" rot="10515942">
            <a:off x="7863436" y="1863011"/>
            <a:ext cx="10367246" cy="7412581"/>
          </a:xfrm>
          <a:custGeom>
            <a:avLst/>
            <a:gdLst/>
            <a:ahLst/>
            <a:cxnLst/>
            <a:rect r="r" b="b" t="t" l="l"/>
            <a:pathLst>
              <a:path h="7412581" w="10367246">
                <a:moveTo>
                  <a:pt x="10367246" y="0"/>
                </a:moveTo>
                <a:lnTo>
                  <a:pt x="0" y="0"/>
                </a:lnTo>
                <a:lnTo>
                  <a:pt x="0" y="7412581"/>
                </a:lnTo>
                <a:lnTo>
                  <a:pt x="10367246" y="7412581"/>
                </a:lnTo>
                <a:lnTo>
                  <a:pt x="10367246" y="0"/>
                </a:lnTo>
                <a:close/>
              </a:path>
            </a:pathLst>
          </a:custGeom>
          <a:blipFill>
            <a:blip r:embed="rId2">
              <a:alphaModFix amt="7999"/>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17721" y="2498649"/>
            <a:ext cx="6357623" cy="166888"/>
          </a:xfrm>
          <a:custGeom>
            <a:avLst/>
            <a:gdLst/>
            <a:ahLst/>
            <a:cxnLst/>
            <a:rect r="r" b="b" t="t" l="l"/>
            <a:pathLst>
              <a:path h="166888" w="6357623">
                <a:moveTo>
                  <a:pt x="0" y="0"/>
                </a:moveTo>
                <a:lnTo>
                  <a:pt x="6357623" y="0"/>
                </a:lnTo>
                <a:lnTo>
                  <a:pt x="6357623" y="166887"/>
                </a:lnTo>
                <a:lnTo>
                  <a:pt x="0" y="16688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8010564" y="2118953"/>
            <a:ext cx="9672005" cy="6900697"/>
          </a:xfrm>
          <a:custGeom>
            <a:avLst/>
            <a:gdLst/>
            <a:ahLst/>
            <a:cxnLst/>
            <a:rect r="r" b="b" t="t" l="l"/>
            <a:pathLst>
              <a:path h="6900697" w="9672005">
                <a:moveTo>
                  <a:pt x="0" y="0"/>
                </a:moveTo>
                <a:lnTo>
                  <a:pt x="9672005" y="0"/>
                </a:lnTo>
                <a:lnTo>
                  <a:pt x="9672005" y="6900697"/>
                </a:lnTo>
                <a:lnTo>
                  <a:pt x="0" y="690069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2355431" y="4615641"/>
            <a:ext cx="647680" cy="1055718"/>
          </a:xfrm>
          <a:custGeom>
            <a:avLst/>
            <a:gdLst/>
            <a:ahLst/>
            <a:cxnLst/>
            <a:rect r="r" b="b" t="t" l="l"/>
            <a:pathLst>
              <a:path h="1055718" w="647680">
                <a:moveTo>
                  <a:pt x="0" y="0"/>
                </a:moveTo>
                <a:lnTo>
                  <a:pt x="647680" y="0"/>
                </a:lnTo>
                <a:lnTo>
                  <a:pt x="647680" y="1055718"/>
                </a:lnTo>
                <a:lnTo>
                  <a:pt x="0" y="105571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6" id="6"/>
          <p:cNvSpPr txBox="true"/>
          <p:nvPr/>
        </p:nvSpPr>
        <p:spPr>
          <a:xfrm rot="0">
            <a:off x="785366" y="1506311"/>
            <a:ext cx="8052643" cy="906145"/>
          </a:xfrm>
          <a:prstGeom prst="rect">
            <a:avLst/>
          </a:prstGeom>
        </p:spPr>
        <p:txBody>
          <a:bodyPr anchor="t" rtlCol="false" tIns="0" lIns="0" bIns="0" rIns="0">
            <a:spAutoFit/>
          </a:bodyPr>
          <a:lstStyle/>
          <a:p>
            <a:pPr algn="ctr">
              <a:lnSpc>
                <a:spcPts val="7279"/>
              </a:lnSpc>
            </a:pPr>
            <a:r>
              <a:rPr lang="en-US" sz="5199">
                <a:solidFill>
                  <a:srgbClr val="000000"/>
                </a:solidFill>
                <a:latin typeface="Catchy Mager"/>
              </a:rPr>
              <a:t>Where is Manoomin found? </a:t>
            </a:r>
          </a:p>
        </p:txBody>
      </p:sp>
      <p:sp>
        <p:nvSpPr>
          <p:cNvPr name="TextBox 7" id="7"/>
          <p:cNvSpPr txBox="true"/>
          <p:nvPr/>
        </p:nvSpPr>
        <p:spPr>
          <a:xfrm rot="0">
            <a:off x="587264" y="3855976"/>
            <a:ext cx="6658486" cy="3724274"/>
          </a:xfrm>
          <a:prstGeom prst="rect">
            <a:avLst/>
          </a:prstGeom>
        </p:spPr>
        <p:txBody>
          <a:bodyPr anchor="t" rtlCol="false" tIns="0" lIns="0" bIns="0" rIns="0">
            <a:spAutoFit/>
          </a:bodyPr>
          <a:lstStyle/>
          <a:p>
            <a:pPr>
              <a:lnSpc>
                <a:spcPts val="4200"/>
              </a:lnSpc>
            </a:pPr>
            <a:r>
              <a:rPr lang="en-US" sz="3000">
                <a:solidFill>
                  <a:srgbClr val="000000"/>
                </a:solidFill>
                <a:latin typeface="Open Sauce"/>
              </a:rPr>
              <a:t>Manoomin is native to North America, from the northern end of Lake Winnipeg, southward to the Gulf of Mexico, and eastward to the Atlantic Coast. It is generally found in Minnesota, USA, and in Southern Manitoba and Ontario, Canada. </a:t>
            </a:r>
          </a:p>
        </p:txBody>
      </p:sp>
      <p:sp>
        <p:nvSpPr>
          <p:cNvPr name="Freeform 8" id="8"/>
          <p:cNvSpPr/>
          <p:nvPr/>
        </p:nvSpPr>
        <p:spPr>
          <a:xfrm flipH="false" flipV="false" rot="0">
            <a:off x="14472652" y="4695732"/>
            <a:ext cx="647680" cy="1055718"/>
          </a:xfrm>
          <a:custGeom>
            <a:avLst/>
            <a:gdLst/>
            <a:ahLst/>
            <a:cxnLst/>
            <a:rect r="r" b="b" t="t" l="l"/>
            <a:pathLst>
              <a:path h="1055718" w="647680">
                <a:moveTo>
                  <a:pt x="0" y="0"/>
                </a:moveTo>
                <a:lnTo>
                  <a:pt x="647680" y="0"/>
                </a:lnTo>
                <a:lnTo>
                  <a:pt x="647680" y="1055719"/>
                </a:lnTo>
                <a:lnTo>
                  <a:pt x="0" y="105571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0">
            <a:off x="12679271" y="6524532"/>
            <a:ext cx="647680" cy="1055718"/>
          </a:xfrm>
          <a:custGeom>
            <a:avLst/>
            <a:gdLst/>
            <a:ahLst/>
            <a:cxnLst/>
            <a:rect r="r" b="b" t="t" l="l"/>
            <a:pathLst>
              <a:path h="1055718" w="647680">
                <a:moveTo>
                  <a:pt x="0" y="0"/>
                </a:moveTo>
                <a:lnTo>
                  <a:pt x="647680" y="0"/>
                </a:lnTo>
                <a:lnTo>
                  <a:pt x="647680" y="1055718"/>
                </a:lnTo>
                <a:lnTo>
                  <a:pt x="0" y="105571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0" id="10"/>
          <p:cNvSpPr txBox="true"/>
          <p:nvPr/>
        </p:nvSpPr>
        <p:spPr>
          <a:xfrm rot="0">
            <a:off x="0" y="9485690"/>
            <a:ext cx="18003705" cy="424816"/>
          </a:xfrm>
          <a:prstGeom prst="rect">
            <a:avLst/>
          </a:prstGeom>
        </p:spPr>
        <p:txBody>
          <a:bodyPr anchor="t" rtlCol="false" tIns="0" lIns="0" bIns="0" rIns="0">
            <a:spAutoFit/>
          </a:bodyPr>
          <a:lstStyle/>
          <a:p>
            <a:pPr algn="ctr">
              <a:lnSpc>
                <a:spcPts val="3359"/>
              </a:lnSpc>
              <a:spcBef>
                <a:spcPct val="0"/>
              </a:spcBef>
            </a:pPr>
            <a:r>
              <a:rPr lang="en-US" sz="2399">
                <a:solidFill>
                  <a:srgbClr val="000000"/>
                </a:solidFill>
                <a:latin typeface="Canva Sans"/>
              </a:rPr>
              <a:t>ElbowLakeCentre.ca</a:t>
            </a:r>
            <a:r>
              <a:rPr lang="en-US" sz="2399">
                <a:solidFill>
                  <a:srgbClr val="000000"/>
                </a:solidFill>
                <a:latin typeface="Canva Sans"/>
              </a:rPr>
              <a:t>                                                       © Queen’s University Biological Station (QUBS), 2023</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EAE3D8"/>
        </a:solidFill>
      </p:bgPr>
    </p:bg>
    <p:spTree>
      <p:nvGrpSpPr>
        <p:cNvPr id="1" name=""/>
        <p:cNvGrpSpPr/>
        <p:nvPr/>
      </p:nvGrpSpPr>
      <p:grpSpPr>
        <a:xfrm>
          <a:off x="0" y="0"/>
          <a:ext cx="0" cy="0"/>
          <a:chOff x="0" y="0"/>
          <a:chExt cx="0" cy="0"/>
        </a:xfrm>
      </p:grpSpPr>
      <p:sp>
        <p:nvSpPr>
          <p:cNvPr name="Freeform 2" id="2"/>
          <p:cNvSpPr/>
          <p:nvPr/>
        </p:nvSpPr>
        <p:spPr>
          <a:xfrm flipH="false" flipV="false" rot="0">
            <a:off x="-2025926" y="-911965"/>
            <a:ext cx="4656753" cy="3329578"/>
          </a:xfrm>
          <a:custGeom>
            <a:avLst/>
            <a:gdLst/>
            <a:ahLst/>
            <a:cxnLst/>
            <a:rect r="r" b="b" t="t" l="l"/>
            <a:pathLst>
              <a:path h="3329578" w="4656753">
                <a:moveTo>
                  <a:pt x="0" y="0"/>
                </a:moveTo>
                <a:lnTo>
                  <a:pt x="4656753" y="0"/>
                </a:lnTo>
                <a:lnTo>
                  <a:pt x="4656753" y="3329578"/>
                </a:lnTo>
                <a:lnTo>
                  <a:pt x="0" y="3329578"/>
                </a:lnTo>
                <a:lnTo>
                  <a:pt x="0" y="0"/>
                </a:lnTo>
                <a:close/>
              </a:path>
            </a:pathLst>
          </a:custGeom>
          <a:blipFill>
            <a:blip r:embed="rId2">
              <a:alphaModFix amt="20999"/>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6064008" y="6773325"/>
            <a:ext cx="2223992" cy="3030994"/>
          </a:xfrm>
          <a:custGeom>
            <a:avLst/>
            <a:gdLst/>
            <a:ahLst/>
            <a:cxnLst/>
            <a:rect r="r" b="b" t="t" l="l"/>
            <a:pathLst>
              <a:path h="3030994" w="2223992">
                <a:moveTo>
                  <a:pt x="0" y="0"/>
                </a:moveTo>
                <a:lnTo>
                  <a:pt x="2223992" y="0"/>
                </a:lnTo>
                <a:lnTo>
                  <a:pt x="2223992" y="3030994"/>
                </a:lnTo>
                <a:lnTo>
                  <a:pt x="0" y="303099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7800085" y="2417613"/>
            <a:ext cx="2687831" cy="70556"/>
          </a:xfrm>
          <a:custGeom>
            <a:avLst/>
            <a:gdLst/>
            <a:ahLst/>
            <a:cxnLst/>
            <a:rect r="r" b="b" t="t" l="l"/>
            <a:pathLst>
              <a:path h="70556" w="2687831">
                <a:moveTo>
                  <a:pt x="0" y="0"/>
                </a:moveTo>
                <a:lnTo>
                  <a:pt x="2687830" y="0"/>
                </a:lnTo>
                <a:lnTo>
                  <a:pt x="2687830" y="70555"/>
                </a:lnTo>
                <a:lnTo>
                  <a:pt x="0" y="7055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659195" y="2730047"/>
            <a:ext cx="16969611" cy="7411083"/>
          </a:xfrm>
          <a:prstGeom prst="rect">
            <a:avLst/>
          </a:prstGeom>
        </p:spPr>
        <p:txBody>
          <a:bodyPr anchor="t" rtlCol="false" tIns="0" lIns="0" bIns="0" rIns="0">
            <a:spAutoFit/>
          </a:bodyPr>
          <a:lstStyle/>
          <a:p>
            <a:pPr algn="ctr">
              <a:lnSpc>
                <a:spcPts val="3360"/>
              </a:lnSpc>
            </a:pPr>
            <a:r>
              <a:rPr lang="en-US" sz="2400">
                <a:solidFill>
                  <a:srgbClr val="000000"/>
                </a:solidFill>
                <a:latin typeface="Open Sauce"/>
              </a:rPr>
              <a:t>The Anishinaabeg have maintained a reciprocal relationship with manoomin for generations. They care for it, harvest it, eat it, trade it, and honour it. It is considered to be a central way of life for the Anishinaabeg, as it has defined who they are for millennia. </a:t>
            </a:r>
          </a:p>
          <a:p>
            <a:pPr algn="ctr">
              <a:lnSpc>
                <a:spcPts val="3360"/>
              </a:lnSpc>
            </a:pPr>
          </a:p>
          <a:p>
            <a:pPr algn="ctr">
              <a:lnSpc>
                <a:spcPts val="3360"/>
              </a:lnSpc>
            </a:pPr>
            <a:r>
              <a:rPr lang="en-US" sz="2400">
                <a:solidFill>
                  <a:srgbClr val="000000"/>
                </a:solidFill>
                <a:latin typeface="Open Sauce"/>
              </a:rPr>
              <a:t>The songs, ceremonies, and stories shared by the Anishinaabe demonstrate their intimate and reciprocal relationship with wild rice. </a:t>
            </a:r>
          </a:p>
          <a:p>
            <a:pPr algn="ctr">
              <a:lnSpc>
                <a:spcPts val="3360"/>
              </a:lnSpc>
            </a:pPr>
          </a:p>
          <a:p>
            <a:pPr algn="ctr">
              <a:lnSpc>
                <a:spcPts val="3360"/>
              </a:lnSpc>
            </a:pPr>
            <a:r>
              <a:rPr lang="en-US" sz="2400">
                <a:solidFill>
                  <a:srgbClr val="000000"/>
                </a:solidFill>
                <a:latin typeface="Open Sauce"/>
              </a:rPr>
              <a:t>James Whetung, the founder of Black Duck Wild Rice says that "manoomin itself, is culture," as the practices involved in its harvesting and preparation embody important aspects of Anishinaabe identity, culture, and community. </a:t>
            </a:r>
          </a:p>
          <a:p>
            <a:pPr algn="ctr">
              <a:lnSpc>
                <a:spcPts val="3360"/>
              </a:lnSpc>
            </a:pPr>
          </a:p>
          <a:p>
            <a:pPr algn="ctr">
              <a:lnSpc>
                <a:spcPts val="3360"/>
              </a:lnSpc>
            </a:pPr>
            <a:r>
              <a:rPr lang="en-US" sz="2400">
                <a:solidFill>
                  <a:srgbClr val="000000"/>
                </a:solidFill>
                <a:latin typeface="Open Sauce"/>
              </a:rPr>
              <a:t>The relationship with manoomin represents responsibility, reciprocity, the reclamation of identity and traditional health foods, and the protection of food sovereignty.</a:t>
            </a:r>
          </a:p>
          <a:p>
            <a:pPr algn="ctr">
              <a:lnSpc>
                <a:spcPts val="3920"/>
              </a:lnSpc>
            </a:pPr>
          </a:p>
          <a:p>
            <a:pPr algn="ctr">
              <a:lnSpc>
                <a:spcPts val="3920"/>
              </a:lnSpc>
            </a:pPr>
          </a:p>
          <a:p>
            <a:pPr algn="ctr">
              <a:lnSpc>
                <a:spcPts val="3920"/>
              </a:lnSpc>
            </a:pPr>
          </a:p>
          <a:p>
            <a:pPr algn="ctr">
              <a:lnSpc>
                <a:spcPts val="3920"/>
              </a:lnSpc>
            </a:pPr>
          </a:p>
        </p:txBody>
      </p:sp>
      <p:sp>
        <p:nvSpPr>
          <p:cNvPr name="Freeform 6" id="6"/>
          <p:cNvSpPr/>
          <p:nvPr/>
        </p:nvSpPr>
        <p:spPr>
          <a:xfrm flipH="false" flipV="false" rot="0">
            <a:off x="7381595" y="8571553"/>
            <a:ext cx="4046088" cy="1006464"/>
          </a:xfrm>
          <a:custGeom>
            <a:avLst/>
            <a:gdLst/>
            <a:ahLst/>
            <a:cxnLst/>
            <a:rect r="r" b="b" t="t" l="l"/>
            <a:pathLst>
              <a:path h="1006464" w="4046088">
                <a:moveTo>
                  <a:pt x="0" y="0"/>
                </a:moveTo>
                <a:lnTo>
                  <a:pt x="4046089" y="0"/>
                </a:lnTo>
                <a:lnTo>
                  <a:pt x="4046089" y="1006465"/>
                </a:lnTo>
                <a:lnTo>
                  <a:pt x="0" y="10064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10115720" y="8058023"/>
            <a:ext cx="2175305" cy="1519995"/>
          </a:xfrm>
          <a:custGeom>
            <a:avLst/>
            <a:gdLst/>
            <a:ahLst/>
            <a:cxnLst/>
            <a:rect r="r" b="b" t="t" l="l"/>
            <a:pathLst>
              <a:path h="1519995" w="2175305">
                <a:moveTo>
                  <a:pt x="0" y="0"/>
                </a:moveTo>
                <a:lnTo>
                  <a:pt x="2175305" y="0"/>
                </a:lnTo>
                <a:lnTo>
                  <a:pt x="2175305" y="1519995"/>
                </a:lnTo>
                <a:lnTo>
                  <a:pt x="0" y="151999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8" id="8"/>
          <p:cNvSpPr txBox="true"/>
          <p:nvPr/>
        </p:nvSpPr>
        <p:spPr>
          <a:xfrm rot="0">
            <a:off x="2506150" y="442164"/>
            <a:ext cx="13796980" cy="1830070"/>
          </a:xfrm>
          <a:prstGeom prst="rect">
            <a:avLst/>
          </a:prstGeom>
        </p:spPr>
        <p:txBody>
          <a:bodyPr anchor="t" rtlCol="false" tIns="0" lIns="0" bIns="0" rIns="0">
            <a:spAutoFit/>
          </a:bodyPr>
          <a:lstStyle/>
          <a:p>
            <a:pPr algn="ctr">
              <a:lnSpc>
                <a:spcPts val="7279"/>
              </a:lnSpc>
            </a:pPr>
            <a:r>
              <a:rPr lang="en-US" sz="5199">
                <a:solidFill>
                  <a:srgbClr val="000000"/>
                </a:solidFill>
                <a:latin typeface="Catchy Mager"/>
              </a:rPr>
              <a:t>Anishinaabe and Manoomin: The Relationship of Responsibility and Reciprocity</a:t>
            </a:r>
          </a:p>
        </p:txBody>
      </p:sp>
      <p:sp>
        <p:nvSpPr>
          <p:cNvPr name="Freeform 9" id="9"/>
          <p:cNvSpPr/>
          <p:nvPr/>
        </p:nvSpPr>
        <p:spPr>
          <a:xfrm flipH="true" flipV="false" rot="0">
            <a:off x="5552956" y="8007837"/>
            <a:ext cx="2247128" cy="1570181"/>
          </a:xfrm>
          <a:custGeom>
            <a:avLst/>
            <a:gdLst/>
            <a:ahLst/>
            <a:cxnLst/>
            <a:rect r="r" b="b" t="t" l="l"/>
            <a:pathLst>
              <a:path h="1570181" w="2247128">
                <a:moveTo>
                  <a:pt x="2247129" y="0"/>
                </a:moveTo>
                <a:lnTo>
                  <a:pt x="0" y="0"/>
                </a:lnTo>
                <a:lnTo>
                  <a:pt x="0" y="1570181"/>
                </a:lnTo>
                <a:lnTo>
                  <a:pt x="2247129" y="1570181"/>
                </a:lnTo>
                <a:lnTo>
                  <a:pt x="2247129"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0" id="10"/>
          <p:cNvSpPr txBox="true"/>
          <p:nvPr/>
        </p:nvSpPr>
        <p:spPr>
          <a:xfrm rot="0">
            <a:off x="0" y="9485690"/>
            <a:ext cx="18003705" cy="424816"/>
          </a:xfrm>
          <a:prstGeom prst="rect">
            <a:avLst/>
          </a:prstGeom>
        </p:spPr>
        <p:txBody>
          <a:bodyPr anchor="t" rtlCol="false" tIns="0" lIns="0" bIns="0" rIns="0">
            <a:spAutoFit/>
          </a:bodyPr>
          <a:lstStyle/>
          <a:p>
            <a:pPr algn="ctr">
              <a:lnSpc>
                <a:spcPts val="3359"/>
              </a:lnSpc>
              <a:spcBef>
                <a:spcPct val="0"/>
              </a:spcBef>
            </a:pPr>
            <a:r>
              <a:rPr lang="en-US" sz="2399">
                <a:solidFill>
                  <a:srgbClr val="000000"/>
                </a:solidFill>
                <a:latin typeface="Canva Sans"/>
              </a:rPr>
              <a:t>ElbowLakeCentre.ca</a:t>
            </a:r>
            <a:r>
              <a:rPr lang="en-US" sz="2399">
                <a:solidFill>
                  <a:srgbClr val="000000"/>
                </a:solidFill>
                <a:latin typeface="Canva Sans"/>
              </a:rPr>
              <a:t>                                                       © Queen’s University Biological Station (QUBS), 2023</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EAE3D8"/>
        </a:solidFill>
      </p:bgPr>
    </p:bg>
    <p:spTree>
      <p:nvGrpSpPr>
        <p:cNvPr id="1" name=""/>
        <p:cNvGrpSpPr/>
        <p:nvPr/>
      </p:nvGrpSpPr>
      <p:grpSpPr>
        <a:xfrm>
          <a:off x="0" y="0"/>
          <a:ext cx="0" cy="0"/>
          <a:chOff x="0" y="0"/>
          <a:chExt cx="0" cy="0"/>
        </a:xfrm>
      </p:grpSpPr>
      <p:sp>
        <p:nvSpPr>
          <p:cNvPr name="Freeform 2" id="2"/>
          <p:cNvSpPr/>
          <p:nvPr/>
        </p:nvSpPr>
        <p:spPr>
          <a:xfrm flipH="false" flipV="false" rot="0">
            <a:off x="-2025926" y="-911965"/>
            <a:ext cx="4656753" cy="3329578"/>
          </a:xfrm>
          <a:custGeom>
            <a:avLst/>
            <a:gdLst/>
            <a:ahLst/>
            <a:cxnLst/>
            <a:rect r="r" b="b" t="t" l="l"/>
            <a:pathLst>
              <a:path h="3329578" w="4656753">
                <a:moveTo>
                  <a:pt x="0" y="0"/>
                </a:moveTo>
                <a:lnTo>
                  <a:pt x="4656753" y="0"/>
                </a:lnTo>
                <a:lnTo>
                  <a:pt x="4656753" y="3329578"/>
                </a:lnTo>
                <a:lnTo>
                  <a:pt x="0" y="3329578"/>
                </a:lnTo>
                <a:lnTo>
                  <a:pt x="0" y="0"/>
                </a:lnTo>
                <a:close/>
              </a:path>
            </a:pathLst>
          </a:custGeom>
          <a:blipFill>
            <a:blip r:embed="rId2">
              <a:alphaModFix amt="20999"/>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6064008" y="6773325"/>
            <a:ext cx="2223992" cy="3030994"/>
          </a:xfrm>
          <a:custGeom>
            <a:avLst/>
            <a:gdLst/>
            <a:ahLst/>
            <a:cxnLst/>
            <a:rect r="r" b="b" t="t" l="l"/>
            <a:pathLst>
              <a:path h="3030994" w="2223992">
                <a:moveTo>
                  <a:pt x="0" y="0"/>
                </a:moveTo>
                <a:lnTo>
                  <a:pt x="2223992" y="0"/>
                </a:lnTo>
                <a:lnTo>
                  <a:pt x="2223992" y="3030994"/>
                </a:lnTo>
                <a:lnTo>
                  <a:pt x="0" y="303099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450009" y="1795891"/>
            <a:ext cx="2687831" cy="70556"/>
          </a:xfrm>
          <a:custGeom>
            <a:avLst/>
            <a:gdLst/>
            <a:ahLst/>
            <a:cxnLst/>
            <a:rect r="r" b="b" t="t" l="l"/>
            <a:pathLst>
              <a:path h="70556" w="2687831">
                <a:moveTo>
                  <a:pt x="0" y="0"/>
                </a:moveTo>
                <a:lnTo>
                  <a:pt x="2687830" y="0"/>
                </a:lnTo>
                <a:lnTo>
                  <a:pt x="2687830" y="70555"/>
                </a:lnTo>
                <a:lnTo>
                  <a:pt x="0" y="7055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6024889" y="1691116"/>
            <a:ext cx="11653081" cy="9531349"/>
          </a:xfrm>
          <a:prstGeom prst="rect">
            <a:avLst/>
          </a:prstGeom>
        </p:spPr>
        <p:txBody>
          <a:bodyPr anchor="t" rtlCol="false" tIns="0" lIns="0" bIns="0" rIns="0">
            <a:spAutoFit/>
          </a:bodyPr>
          <a:lstStyle/>
          <a:p>
            <a:pPr algn="ctr">
              <a:lnSpc>
                <a:spcPts val="4060"/>
              </a:lnSpc>
            </a:pPr>
            <a:r>
              <a:rPr lang="en-US" sz="2900">
                <a:solidFill>
                  <a:srgbClr val="000000"/>
                </a:solidFill>
                <a:latin typeface="Open Sauce"/>
              </a:rPr>
              <a:t>“The wild rice speaks, it speaks softly, yet it wants to be heard. It will speak and you will become aware. The more the seeds grow together, they love community, a large community and their strength is in their voices and as they grow in numbers they are more audible to mainstream society. It has a lot to teach us about culture and about society… as it is a society and it is a diverse society. There are many strains of wild rice, there are many levels of creation living in the rice, all with different needs and wants and so to me wild rice is a reflection of us as a people. And many of the things that has happened to wild rice have happened to us, and when I say us I don’t just mean Nishnaabe. I mean all people on the land, it has happened to us all, we’ve forgotten, we have become weak and scattered in our need and want for community.”</a:t>
            </a:r>
          </a:p>
          <a:p>
            <a:pPr algn="ctr">
              <a:lnSpc>
                <a:spcPts val="4060"/>
              </a:lnSpc>
            </a:pPr>
            <a:r>
              <a:rPr lang="en-US" sz="2900">
                <a:solidFill>
                  <a:srgbClr val="000000"/>
                </a:solidFill>
                <a:latin typeface="Open Sauce"/>
              </a:rPr>
              <a:t>- James Whetung in </a:t>
            </a:r>
            <a:r>
              <a:rPr lang="en-US" sz="2900" u="sng">
                <a:solidFill>
                  <a:srgbClr val="000000"/>
                </a:solidFill>
                <a:latin typeface="Open Sauce"/>
                <a:hlinkClick r:id="rId8" tooltip="http://nourishingontario.ca/wp-content/uploads/2018/09/BDWR-Case-Study-FINAL4.pdf"/>
              </a:rPr>
              <a:t>Black Duck Wild Rice: A Case Study </a:t>
            </a:r>
          </a:p>
          <a:p>
            <a:pPr algn="ctr">
              <a:lnSpc>
                <a:spcPts val="3640"/>
              </a:lnSpc>
            </a:pPr>
          </a:p>
          <a:p>
            <a:pPr algn="ctr">
              <a:lnSpc>
                <a:spcPts val="3640"/>
              </a:lnSpc>
            </a:pPr>
          </a:p>
          <a:p>
            <a:pPr algn="ctr">
              <a:lnSpc>
                <a:spcPts val="3640"/>
              </a:lnSpc>
            </a:pPr>
          </a:p>
          <a:p>
            <a:pPr algn="ctr">
              <a:lnSpc>
                <a:spcPts val="3640"/>
              </a:lnSpc>
            </a:pPr>
          </a:p>
        </p:txBody>
      </p:sp>
      <p:grpSp>
        <p:nvGrpSpPr>
          <p:cNvPr name="Group 6" id="6"/>
          <p:cNvGrpSpPr/>
          <p:nvPr/>
        </p:nvGrpSpPr>
        <p:grpSpPr>
          <a:xfrm rot="0">
            <a:off x="743061" y="3718461"/>
            <a:ext cx="4856018" cy="4856018"/>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9A15B"/>
            </a:solidFill>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2984"/>
                </a:lnSpc>
              </a:pPr>
            </a:p>
          </p:txBody>
        </p:sp>
      </p:grpSp>
      <p:grpSp>
        <p:nvGrpSpPr>
          <p:cNvPr name="Group 9" id="9"/>
          <p:cNvGrpSpPr>
            <a:grpSpLocks noChangeAspect="true"/>
          </p:cNvGrpSpPr>
          <p:nvPr/>
        </p:nvGrpSpPr>
        <p:grpSpPr>
          <a:xfrm rot="0">
            <a:off x="1028700" y="3718461"/>
            <a:ext cx="4570379" cy="4570361"/>
            <a:chOff x="0" y="0"/>
            <a:chExt cx="6350000" cy="6349975"/>
          </a:xfrm>
        </p:grpSpPr>
        <p:sp>
          <p:nvSpPr>
            <p:cNvPr name="Freeform 10" id="10"/>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9"/>
              <a:stretch>
                <a:fillRect l="-38888" t="0" r="-38888" b="0"/>
              </a:stretch>
            </a:blipFill>
          </p:spPr>
        </p:sp>
      </p:grpSp>
      <p:sp>
        <p:nvSpPr>
          <p:cNvPr name="TextBox 11" id="11"/>
          <p:cNvSpPr txBox="true"/>
          <p:nvPr/>
        </p:nvSpPr>
        <p:spPr>
          <a:xfrm rot="0">
            <a:off x="302450" y="886475"/>
            <a:ext cx="17985550" cy="731519"/>
          </a:xfrm>
          <a:prstGeom prst="rect">
            <a:avLst/>
          </a:prstGeom>
        </p:spPr>
        <p:txBody>
          <a:bodyPr anchor="t" rtlCol="false" tIns="0" lIns="0" bIns="0" rIns="0">
            <a:spAutoFit/>
          </a:bodyPr>
          <a:lstStyle/>
          <a:p>
            <a:pPr algn="ctr">
              <a:lnSpc>
                <a:spcPts val="5880"/>
              </a:lnSpc>
            </a:pPr>
            <a:r>
              <a:rPr lang="en-US" sz="4200">
                <a:solidFill>
                  <a:srgbClr val="000000"/>
                </a:solidFill>
                <a:latin typeface="Catchy Mager"/>
              </a:rPr>
              <a:t>Anishinaabe and Manoomin: The Relationship of Responsibility and Reciprocity</a:t>
            </a:r>
          </a:p>
        </p:txBody>
      </p:sp>
      <p:sp>
        <p:nvSpPr>
          <p:cNvPr name="TextBox 12" id="12"/>
          <p:cNvSpPr txBox="true"/>
          <p:nvPr/>
        </p:nvSpPr>
        <p:spPr>
          <a:xfrm rot="0">
            <a:off x="0" y="9485690"/>
            <a:ext cx="18003705" cy="424816"/>
          </a:xfrm>
          <a:prstGeom prst="rect">
            <a:avLst/>
          </a:prstGeom>
        </p:spPr>
        <p:txBody>
          <a:bodyPr anchor="t" rtlCol="false" tIns="0" lIns="0" bIns="0" rIns="0">
            <a:spAutoFit/>
          </a:bodyPr>
          <a:lstStyle/>
          <a:p>
            <a:pPr algn="ctr">
              <a:lnSpc>
                <a:spcPts val="3359"/>
              </a:lnSpc>
              <a:spcBef>
                <a:spcPct val="0"/>
              </a:spcBef>
            </a:pPr>
            <a:r>
              <a:rPr lang="en-US" sz="2399">
                <a:solidFill>
                  <a:srgbClr val="000000"/>
                </a:solidFill>
                <a:latin typeface="Canva Sans"/>
              </a:rPr>
              <a:t>ElbowLakeCentre.ca</a:t>
            </a:r>
            <a:r>
              <a:rPr lang="en-US" sz="2399">
                <a:solidFill>
                  <a:srgbClr val="000000"/>
                </a:solidFill>
                <a:latin typeface="Canva Sans"/>
              </a:rPr>
              <a:t>                                                       © Queen’s University Biological Station (QUBS), 2023</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EAE3D8"/>
        </a:solidFill>
      </p:bgPr>
    </p:bg>
    <p:spTree>
      <p:nvGrpSpPr>
        <p:cNvPr id="1" name=""/>
        <p:cNvGrpSpPr/>
        <p:nvPr/>
      </p:nvGrpSpPr>
      <p:grpSpPr>
        <a:xfrm>
          <a:off x="0" y="0"/>
          <a:ext cx="0" cy="0"/>
          <a:chOff x="0" y="0"/>
          <a:chExt cx="0" cy="0"/>
        </a:xfrm>
      </p:grpSpPr>
      <p:sp>
        <p:nvSpPr>
          <p:cNvPr name="Freeform 2" id="2"/>
          <p:cNvSpPr/>
          <p:nvPr/>
        </p:nvSpPr>
        <p:spPr>
          <a:xfrm flipH="false" flipV="false" rot="0">
            <a:off x="-2025926" y="-911965"/>
            <a:ext cx="4656753" cy="3329578"/>
          </a:xfrm>
          <a:custGeom>
            <a:avLst/>
            <a:gdLst/>
            <a:ahLst/>
            <a:cxnLst/>
            <a:rect r="r" b="b" t="t" l="l"/>
            <a:pathLst>
              <a:path h="3329578" w="4656753">
                <a:moveTo>
                  <a:pt x="0" y="0"/>
                </a:moveTo>
                <a:lnTo>
                  <a:pt x="4656753" y="0"/>
                </a:lnTo>
                <a:lnTo>
                  <a:pt x="4656753" y="3329578"/>
                </a:lnTo>
                <a:lnTo>
                  <a:pt x="0" y="3329578"/>
                </a:lnTo>
                <a:lnTo>
                  <a:pt x="0" y="0"/>
                </a:lnTo>
                <a:close/>
              </a:path>
            </a:pathLst>
          </a:custGeom>
          <a:blipFill>
            <a:blip r:embed="rId2">
              <a:alphaModFix amt="20999"/>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6064008" y="6773325"/>
            <a:ext cx="2223992" cy="3030994"/>
          </a:xfrm>
          <a:custGeom>
            <a:avLst/>
            <a:gdLst/>
            <a:ahLst/>
            <a:cxnLst/>
            <a:rect r="r" b="b" t="t" l="l"/>
            <a:pathLst>
              <a:path h="3030994" w="2223992">
                <a:moveTo>
                  <a:pt x="0" y="0"/>
                </a:moveTo>
                <a:lnTo>
                  <a:pt x="2223992" y="0"/>
                </a:lnTo>
                <a:lnTo>
                  <a:pt x="2223992" y="3030994"/>
                </a:lnTo>
                <a:lnTo>
                  <a:pt x="0" y="303099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713964" y="2080288"/>
            <a:ext cx="5906516" cy="5382313"/>
          </a:xfrm>
          <a:custGeom>
            <a:avLst/>
            <a:gdLst/>
            <a:ahLst/>
            <a:cxnLst/>
            <a:rect r="r" b="b" t="t" l="l"/>
            <a:pathLst>
              <a:path h="5382313" w="5906516">
                <a:moveTo>
                  <a:pt x="0" y="0"/>
                </a:moveTo>
                <a:lnTo>
                  <a:pt x="5906516" y="0"/>
                </a:lnTo>
                <a:lnTo>
                  <a:pt x="5906516" y="5382313"/>
                </a:lnTo>
                <a:lnTo>
                  <a:pt x="0" y="538231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7620480" y="2598114"/>
            <a:ext cx="8885823" cy="4175211"/>
          </a:xfrm>
          <a:prstGeom prst="rect">
            <a:avLst/>
          </a:prstGeom>
        </p:spPr>
        <p:txBody>
          <a:bodyPr anchor="t" rtlCol="false" tIns="0" lIns="0" bIns="0" rIns="0">
            <a:spAutoFit/>
          </a:bodyPr>
          <a:lstStyle/>
          <a:p>
            <a:pPr algn="ctr">
              <a:lnSpc>
                <a:spcPts val="11080"/>
              </a:lnSpc>
            </a:pPr>
            <a:r>
              <a:rPr lang="en-US" sz="7914">
                <a:solidFill>
                  <a:srgbClr val="000000"/>
                </a:solidFill>
                <a:latin typeface="Catchy Mager"/>
              </a:rPr>
              <a:t>Next, we will learn how manoomin grows!  </a:t>
            </a:r>
          </a:p>
        </p:txBody>
      </p:sp>
      <p:sp>
        <p:nvSpPr>
          <p:cNvPr name="TextBox 6" id="6"/>
          <p:cNvSpPr txBox="true"/>
          <p:nvPr/>
        </p:nvSpPr>
        <p:spPr>
          <a:xfrm rot="0">
            <a:off x="0" y="9485690"/>
            <a:ext cx="18003705" cy="424816"/>
          </a:xfrm>
          <a:prstGeom prst="rect">
            <a:avLst/>
          </a:prstGeom>
        </p:spPr>
        <p:txBody>
          <a:bodyPr anchor="t" rtlCol="false" tIns="0" lIns="0" bIns="0" rIns="0">
            <a:spAutoFit/>
          </a:bodyPr>
          <a:lstStyle/>
          <a:p>
            <a:pPr algn="ctr">
              <a:lnSpc>
                <a:spcPts val="3359"/>
              </a:lnSpc>
              <a:spcBef>
                <a:spcPct val="0"/>
              </a:spcBef>
            </a:pPr>
            <a:r>
              <a:rPr lang="en-US" sz="2399">
                <a:solidFill>
                  <a:srgbClr val="000000"/>
                </a:solidFill>
                <a:latin typeface="Canva Sans"/>
              </a:rPr>
              <a:t>ElbowLakeCentre.ca</a:t>
            </a:r>
            <a:r>
              <a:rPr lang="en-US" sz="2399">
                <a:solidFill>
                  <a:srgbClr val="000000"/>
                </a:solidFill>
                <a:latin typeface="Canva Sans"/>
              </a:rPr>
              <a:t>                                                       © Queen’s University Biological Station (QUBS), 2023</a:t>
            </a:r>
          </a:p>
        </p:txBody>
      </p:sp>
      <p:grpSp>
        <p:nvGrpSpPr>
          <p:cNvPr name="Group 7" id="7"/>
          <p:cNvGrpSpPr/>
          <p:nvPr/>
        </p:nvGrpSpPr>
        <p:grpSpPr>
          <a:xfrm rot="0">
            <a:off x="395556" y="0"/>
            <a:ext cx="18389269" cy="1534469"/>
            <a:chOff x="0" y="0"/>
            <a:chExt cx="24519026" cy="2045958"/>
          </a:xfrm>
        </p:grpSpPr>
        <p:sp>
          <p:nvSpPr>
            <p:cNvPr name="Freeform 8" id="8"/>
            <p:cNvSpPr/>
            <p:nvPr/>
          </p:nvSpPr>
          <p:spPr>
            <a:xfrm flipH="false" flipV="false" rot="0">
              <a:off x="0" y="0"/>
              <a:ext cx="24519026" cy="2045958"/>
            </a:xfrm>
            <a:custGeom>
              <a:avLst/>
              <a:gdLst/>
              <a:ahLst/>
              <a:cxnLst/>
              <a:rect r="r" b="b" t="t" l="l"/>
              <a:pathLst>
                <a:path h="2045958" w="24519026">
                  <a:moveTo>
                    <a:pt x="0" y="0"/>
                  </a:moveTo>
                  <a:lnTo>
                    <a:pt x="24519026" y="0"/>
                  </a:lnTo>
                  <a:lnTo>
                    <a:pt x="24519026" y="2045958"/>
                  </a:lnTo>
                  <a:lnTo>
                    <a:pt x="0" y="2045958"/>
                  </a:lnTo>
                  <a:lnTo>
                    <a:pt x="0" y="0"/>
                  </a:lnTo>
                  <a:close/>
                </a:path>
              </a:pathLst>
            </a:custGeom>
            <a:blipFill>
              <a:blip r:embed="rId8"/>
              <a:stretch>
                <a:fillRect l="0" t="0" r="0" b="0"/>
              </a:stretch>
            </a:blipFill>
          </p:spPr>
        </p:sp>
        <p:grpSp>
          <p:nvGrpSpPr>
            <p:cNvPr name="Group 9" id="9"/>
            <p:cNvGrpSpPr/>
            <p:nvPr/>
          </p:nvGrpSpPr>
          <p:grpSpPr>
            <a:xfrm rot="0">
              <a:off x="2517842" y="1308100"/>
              <a:ext cx="10202702" cy="469207"/>
              <a:chOff x="0" y="0"/>
              <a:chExt cx="2015349" cy="92683"/>
            </a:xfrm>
          </p:grpSpPr>
          <p:sp>
            <p:nvSpPr>
              <p:cNvPr name="Freeform 10" id="10"/>
              <p:cNvSpPr/>
              <p:nvPr/>
            </p:nvSpPr>
            <p:spPr>
              <a:xfrm flipH="false" flipV="false" rot="0">
                <a:off x="0" y="0"/>
                <a:ext cx="2015349" cy="92683"/>
              </a:xfrm>
              <a:custGeom>
                <a:avLst/>
                <a:gdLst/>
                <a:ahLst/>
                <a:cxnLst/>
                <a:rect r="r" b="b" t="t" l="l"/>
                <a:pathLst>
                  <a:path h="92683" w="2015349">
                    <a:moveTo>
                      <a:pt x="0" y="0"/>
                    </a:moveTo>
                    <a:lnTo>
                      <a:pt x="2015349" y="0"/>
                    </a:lnTo>
                    <a:lnTo>
                      <a:pt x="2015349" y="92683"/>
                    </a:lnTo>
                    <a:lnTo>
                      <a:pt x="0" y="92683"/>
                    </a:lnTo>
                    <a:close/>
                  </a:path>
                </a:pathLst>
              </a:custGeom>
              <a:solidFill>
                <a:srgbClr val="EAE3D8"/>
              </a:solidFill>
            </p:spPr>
          </p:sp>
          <p:sp>
            <p:nvSpPr>
              <p:cNvPr name="TextBox 11" id="11"/>
              <p:cNvSpPr txBox="true"/>
              <p:nvPr/>
            </p:nvSpPr>
            <p:spPr>
              <a:xfrm>
                <a:off x="0" y="-38100"/>
                <a:ext cx="2015349" cy="130783"/>
              </a:xfrm>
              <a:prstGeom prst="rect">
                <a:avLst/>
              </a:prstGeom>
            </p:spPr>
            <p:txBody>
              <a:bodyPr anchor="ctr" rtlCol="false" tIns="50800" lIns="50800" bIns="50800" rIns="50800"/>
              <a:lstStyle/>
              <a:p>
                <a:pPr algn="ctr">
                  <a:lnSpc>
                    <a:spcPts val="2984"/>
                  </a:lnSpc>
                </a:pPr>
              </a:p>
            </p:txBody>
          </p:sp>
        </p:grpSp>
        <p:grpSp>
          <p:nvGrpSpPr>
            <p:cNvPr name="Group 12" id="12"/>
            <p:cNvGrpSpPr/>
            <p:nvPr/>
          </p:nvGrpSpPr>
          <p:grpSpPr>
            <a:xfrm rot="0">
              <a:off x="2835342" y="724876"/>
              <a:ext cx="10202702" cy="469207"/>
              <a:chOff x="0" y="0"/>
              <a:chExt cx="2015349" cy="92683"/>
            </a:xfrm>
          </p:grpSpPr>
          <p:sp>
            <p:nvSpPr>
              <p:cNvPr name="Freeform 13" id="13"/>
              <p:cNvSpPr/>
              <p:nvPr/>
            </p:nvSpPr>
            <p:spPr>
              <a:xfrm flipH="false" flipV="false" rot="0">
                <a:off x="0" y="0"/>
                <a:ext cx="2015349" cy="92683"/>
              </a:xfrm>
              <a:custGeom>
                <a:avLst/>
                <a:gdLst/>
                <a:ahLst/>
                <a:cxnLst/>
                <a:rect r="r" b="b" t="t" l="l"/>
                <a:pathLst>
                  <a:path h="92683" w="2015349">
                    <a:moveTo>
                      <a:pt x="0" y="0"/>
                    </a:moveTo>
                    <a:lnTo>
                      <a:pt x="2015349" y="0"/>
                    </a:lnTo>
                    <a:lnTo>
                      <a:pt x="2015349" y="92683"/>
                    </a:lnTo>
                    <a:lnTo>
                      <a:pt x="0" y="92683"/>
                    </a:lnTo>
                    <a:close/>
                  </a:path>
                </a:pathLst>
              </a:custGeom>
              <a:solidFill>
                <a:srgbClr val="EAE3D8"/>
              </a:solidFill>
            </p:spPr>
          </p:sp>
          <p:sp>
            <p:nvSpPr>
              <p:cNvPr name="TextBox 14" id="14"/>
              <p:cNvSpPr txBox="true"/>
              <p:nvPr/>
            </p:nvSpPr>
            <p:spPr>
              <a:xfrm>
                <a:off x="0" y="-38100"/>
                <a:ext cx="2015349" cy="130783"/>
              </a:xfrm>
              <a:prstGeom prst="rect">
                <a:avLst/>
              </a:prstGeom>
            </p:spPr>
            <p:txBody>
              <a:bodyPr anchor="ctr" rtlCol="false" tIns="50800" lIns="50800" bIns="50800" rIns="50800"/>
              <a:lstStyle/>
              <a:p>
                <a:pPr algn="ctr">
                  <a:lnSpc>
                    <a:spcPts val="2984"/>
                  </a:lnSpc>
                </a:pPr>
              </a:p>
            </p:txBody>
          </p:sp>
        </p:gr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5AB69FA5B7984B8D83022AF7A040BF" ma:contentTypeVersion="16" ma:contentTypeDescription="Create a new document." ma:contentTypeScope="" ma:versionID="10a7ae876cf290fb46cb83c483a75796">
  <xsd:schema xmlns:xsd="http://www.w3.org/2001/XMLSchema" xmlns:xs="http://www.w3.org/2001/XMLSchema" xmlns:p="http://schemas.microsoft.com/office/2006/metadata/properties" xmlns:ns2="229c973e-8b6c-4b42-893e-f1707e28bc1e" xmlns:ns3="3c2e02e6-199e-4c0b-8616-1ff986d49433" targetNamespace="http://schemas.microsoft.com/office/2006/metadata/properties" ma:root="true" ma:fieldsID="a92c89e61bf8e0a2dc8a2d585fc07882" ns2:_="" ns3:_="">
    <xsd:import namespace="229c973e-8b6c-4b42-893e-f1707e28bc1e"/>
    <xsd:import namespace="3c2e02e6-199e-4c0b-8616-1ff986d4943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c973e-8b6c-4b42-893e-f1707e28bc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cbd2e69d-a885-47d9-a849-8bc90acf94c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2e02e6-199e-4c0b-8616-1ff986d4943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d4329f7d-523e-44c9-b0e1-49aa5bd3008e}" ma:internalName="TaxCatchAll" ma:showField="CatchAllData" ma:web="3c2e02e6-199e-4c0b-8616-1ff986d4943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9D392F-176C-4443-AC20-AA2773912481}"/>
</file>

<file path=customXml/itemProps2.xml><?xml version="1.0" encoding="utf-8"?>
<ds:datastoreItem xmlns:ds="http://schemas.openxmlformats.org/officeDocument/2006/customXml" ds:itemID="{51B334F3-61B8-42F7-BB36-CF28BE33F4A4}"/>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DAF0dN97OPc</dc:identifier>
  <dcterms:modified xsi:type="dcterms:W3CDTF">2011-08-01T06:04:30Z</dcterms:modified>
  <cp:revision>1</cp:revision>
  <dc:title>Manoomin </dc:title>
</cp:coreProperties>
</file>