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charset="1" panose="020B0606030504020204"/>
      <p:regular r:id="rId10"/>
    </p:embeddedFont>
    <p:embeddedFont>
      <p:font typeface="Open Sans Bold" charset="1" panose="020B0806030504020204"/>
      <p:regular r:id="rId11"/>
    </p:embeddedFont>
    <p:embeddedFont>
      <p:font typeface="Open Sans Italics" charset="1" panose="020B0606030504020204"/>
      <p:regular r:id="rId12"/>
    </p:embeddedFont>
    <p:embeddedFont>
      <p:font typeface="Open Sans Bold Italics" charset="1" panose="020B0806030504020204"/>
      <p:regular r:id="rId13"/>
    </p:embeddedFont>
    <p:embeddedFont>
      <p:font typeface="ABeeZee" charset="1" panose="02000000000000000000"/>
      <p:regular r:id="rId14"/>
    </p:embeddedFont>
    <p:embeddedFont>
      <p:font typeface="ABeeZee Bold" charset="1" panose="02000000000000000000"/>
      <p:regular r:id="rId15"/>
    </p:embeddedFont>
    <p:embeddedFont>
      <p:font typeface="ABeeZee Italics" charset="1" panose="02000000000000000000"/>
      <p:regular r:id="rId16"/>
    </p:embeddedFont>
    <p:embeddedFont>
      <p:font typeface="ABeeZee Bold Italics" charset="1" panose="02000000000000000000"/>
      <p:regular r:id="rId17"/>
    </p:embeddedFont>
    <p:embeddedFont>
      <p:font typeface="Ananias" charset="1" panose="00000200000000000000"/>
      <p:regular r:id="rId18"/>
    </p:embeddedFont>
    <p:embeddedFont>
      <p:font typeface="Ananias Bold" charset="1" panose="00000500000000000000"/>
      <p:regular r:id="rId19"/>
    </p:embeddedFont>
    <p:embeddedFont>
      <p:font typeface="Canva Sans" charset="1" panose="020B0503030501040103"/>
      <p:regular r:id="rId20"/>
    </p:embeddedFont>
    <p:embeddedFont>
      <p:font typeface="Canva Sans Bold" charset="1" panose="020B0803030501040103"/>
      <p:regular r:id="rId21"/>
    </p:embeddedFont>
    <p:embeddedFont>
      <p:font typeface="Canva Sans Italics" charset="1" panose="020B0503030501040103"/>
      <p:regular r:id="rId22"/>
    </p:embeddedFont>
    <p:embeddedFont>
      <p:font typeface="Canva Sans Bold Italics" charset="1" panose="020B0803030501040103"/>
      <p:regular r:id="rId23"/>
    </p:embeddedFont>
    <p:embeddedFont>
      <p:font typeface="Alice" charset="1" panose="00000500000000000000"/>
      <p:regular r:id="rId24"/>
    </p:embeddedFont>
    <p:embeddedFont>
      <p:font typeface="Alice Bold" charset="1" panose="00000500000000000000"/>
      <p:regular r:id="rId25"/>
    </p:embeddedFont>
    <p:embeddedFont>
      <p:font typeface="Alice Italics" charset="1" panose="00000500000000000000"/>
      <p:regular r:id="rId26"/>
    </p:embeddedFont>
    <p:embeddedFont>
      <p:font typeface="Alice Bold Italics" charset="1" panose="000005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font" Target="fonts/font26.fntdata"/><Relationship Id="rId39" Type="http://schemas.openxmlformats.org/officeDocument/2006/relationships/customXml" Target="../customXml/item1.xml"/><Relationship Id="rId21" Type="http://schemas.openxmlformats.org/officeDocument/2006/relationships/font" Target="fonts/font21.fntdata"/><Relationship Id="rId34" Type="http://schemas.openxmlformats.org/officeDocument/2006/relationships/slide" Target="slides/slide7.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font" Target="fonts/font25.fntdata"/><Relationship Id="rId33" Type="http://schemas.openxmlformats.org/officeDocument/2006/relationships/slide" Target="slides/slide6.xml"/><Relationship Id="rId38" Type="http://schemas.openxmlformats.org/officeDocument/2006/relationships/slide" Target="slides/slide11.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0" Type="http://schemas.openxmlformats.org/officeDocument/2006/relationships/font" Target="fonts/font20.fntdata"/><Relationship Id="rId29" Type="http://schemas.openxmlformats.org/officeDocument/2006/relationships/slide" Target="slides/slide2.xml"/><Relationship Id="rId1" Type="http://schemas.openxmlformats.org/officeDocument/2006/relationships/slideMaster" Target="slideMasters/slideMaster1.xml"/><Relationship Id="rId11" Type="http://schemas.openxmlformats.org/officeDocument/2006/relationships/font" Target="fonts/font11.fntdata"/><Relationship Id="rId24" Type="http://schemas.openxmlformats.org/officeDocument/2006/relationships/font" Target="fonts/font24.fntdata"/><Relationship Id="rId32" Type="http://schemas.openxmlformats.org/officeDocument/2006/relationships/slide" Target="slides/slide5.xml"/><Relationship Id="rId37" Type="http://schemas.openxmlformats.org/officeDocument/2006/relationships/slide" Target="slides/slide10.xml"/><Relationship Id="rId6" Type="http://schemas.openxmlformats.org/officeDocument/2006/relationships/font" Target="fonts/font6.fntdata"/><Relationship Id="rId40" Type="http://schemas.openxmlformats.org/officeDocument/2006/relationships/customXml" Target="../customXml/item2.xml"/><Relationship Id="rId15" Type="http://schemas.openxmlformats.org/officeDocument/2006/relationships/font" Target="fonts/font15.fntdata"/><Relationship Id="rId23" Type="http://schemas.openxmlformats.org/officeDocument/2006/relationships/font" Target="fonts/font23.fntdata"/><Relationship Id="rId28" Type="http://schemas.openxmlformats.org/officeDocument/2006/relationships/slide" Target="slides/slide1.xml"/><Relationship Id="rId36" Type="http://schemas.openxmlformats.org/officeDocument/2006/relationships/slide" Target="slides/slide9.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slide" Target="slides/slide4.xml"/><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font" Target="fonts/font27.fntdata"/><Relationship Id="rId30" Type="http://schemas.openxmlformats.org/officeDocument/2006/relationships/slide" Target="slides/slide3.xml"/><Relationship Id="rId35" Type="http://schemas.openxmlformats.org/officeDocument/2006/relationships/slide" Target="slides/slide8.xml"/><Relationship Id="rId4" Type="http://schemas.openxmlformats.org/officeDocument/2006/relationships/theme" Target="theme/theme1.xml"/><Relationship Id="rId9" Type="http://schemas.openxmlformats.org/officeDocument/2006/relationships/font" Target="fonts/font9.fntdata"/><Relationship Id="rId8" Type="http://schemas.openxmlformats.org/officeDocument/2006/relationships/font" Target="fonts/font8.fntdata"/><Relationship Id="rId3" Type="http://schemas.openxmlformats.org/officeDocument/2006/relationships/viewProps" Target="viewProps.xml"/></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slide1.xml" Type="http://schemas.openxmlformats.org/officeDocument/2006/relationships/slide"/><Relationship Id="rId5" Target="../media/image49.png" Type="http://schemas.openxmlformats.org/officeDocument/2006/relationships/image"/><Relationship Id="rId6" Target="../media/image50.svg" Type="http://schemas.openxmlformats.org/officeDocument/2006/relationships/image"/><Relationship Id="rId7" Target="http://www.invadingspecies.com/invaders/plants/invasive-phragmites/" TargetMode="External" Type="http://schemas.openxmlformats.org/officeDocument/2006/relationships/hyperlink"/><Relationship Id="rId8" Target="https://portal.ct.gov/-/media/CAES/DOCUMENTS/Publications/Fact_Sheets/Plant_Pathology_and_Ecology/PhragmitesFactsheetpdf.pdf" TargetMode="External" Type="http://schemas.openxmlformats.org/officeDocument/2006/relationships/hyperlink"/><Relationship Id="rId9" Target="https://www.ontarioinvasiveplants.ca/invasive-plants/species/phragmites/" TargetMode="External" Type="http://schemas.openxmlformats.org/officeDocument/2006/relationships/hyperlink"/></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http://www.lakeclear.org/terrestrial-invasive-plants.html" TargetMode="External" Type="http://schemas.openxmlformats.org/officeDocument/2006/relationships/hyperlink"/><Relationship Id="rId11" Target="https://www.greatlakesphragmites.net/blog/managing-phragmites-australis-on-corps-of-engineers-ecosystem-restoration-projects/" TargetMode="External" Type="http://schemas.openxmlformats.org/officeDocument/2006/relationships/hyperlink"/><Relationship Id="rId2" Target="https://www.ontarioinvasiveplants.ca/invasive-plants/species/phragmites/" TargetMode="External" Type="http://schemas.openxmlformats.org/officeDocument/2006/relationships/hyperlink"/><Relationship Id="rId3" Target="https://www.greatlakesphragmites.net/blog/freshwater-wetlands-fertile-grounds-for-the-invasive-phragmites-australis-in-a-climate-change-context/" TargetMode="External" Type="http://schemas.openxmlformats.org/officeDocument/2006/relationships/hyperlink"/><Relationship Id="rId4" Target="https://www.torontogardens.com/2014/11/stop-spread-of-invasive-phragmites.html/" TargetMode="External" Type="http://schemas.openxmlformats.org/officeDocument/2006/relationships/hyperlink"/><Relationship Id="rId5" Target="https://www.greatlakesphragmites.net/blog/native-vs-invasive-phragmites/" TargetMode="External" Type="http://schemas.openxmlformats.org/officeDocument/2006/relationships/hyperlink"/><Relationship Id="rId6" Target="https://www.greatlakesphragmites.net/management/techniques/" TargetMode="External" Type="http://schemas.openxmlformats.org/officeDocument/2006/relationships/hyperlink"/><Relationship Id="rId7" Target="https://www.invasivespeciescentre.ca/invasive-species/meet-the-species/invasive-aquatic-plants/phragmites/" TargetMode="External" Type="http://schemas.openxmlformats.org/officeDocument/2006/relationships/hyperlink"/><Relationship Id="rId8" Target="https://nas.er.usgs.gov/queries/greatlakes/FactSheet.aspx?Species_ID=2937" TargetMode="External" Type="http://schemas.openxmlformats.org/officeDocument/2006/relationships/hyperlink"/><Relationship Id="rId9" Target="https://www.natureconservancy.ca/en/where-we-work/ontario/our-work/stewardship/fighting-phragmites.html" TargetMode="External" Type="http://schemas.openxmlformats.org/officeDocument/2006/relationships/hyperlink"/></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slide1.xml" Type="http://schemas.openxmlformats.org/officeDocument/2006/relationships/slide"/><Relationship Id="rId5" Target="../media/image22.jpeg" Type="http://schemas.openxmlformats.org/officeDocument/2006/relationships/image"/><Relationship Id="rId6" Target="../media/VAEAkIMXhvI.mp4" Type="http://schemas.openxmlformats.org/officeDocument/2006/relationships/video"/><Relationship Id="rId7" Target="../media/VAEAkIMXhvI.mp4" Type="http://schemas.microsoft.com/office/2007/relationships/media"/></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slide1.xml" Type="http://schemas.openxmlformats.org/officeDocument/2006/relationships/slide"/><Relationship Id="rId5" Target="../media/image23.png" Type="http://schemas.openxmlformats.org/officeDocument/2006/relationships/image"/><Relationship Id="rId6" Target="../media/image24.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media/image25.png" Type="http://schemas.openxmlformats.org/officeDocument/2006/relationships/image"/><Relationship Id="rId3" Target="../media/image26.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slide1.xml" Type="http://schemas.openxmlformats.org/officeDocument/2006/relationships/slide"/><Relationship Id="rId7" Target="../media/image27.png" Type="http://schemas.openxmlformats.org/officeDocument/2006/relationships/image"/><Relationship Id="rId8" Target="../media/image28.svg" Type="http://schemas.openxmlformats.org/officeDocument/2006/relationships/image"/><Relationship Id="rId9" Target="../media/image29.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slide1.xml" Type="http://schemas.openxmlformats.org/officeDocument/2006/relationships/slide"/><Relationship Id="rId5" Target="../media/image31.png" Type="http://schemas.openxmlformats.org/officeDocument/2006/relationships/image"/><Relationship Id="rId6" Target="../media/image32.svg" Type="http://schemas.openxmlformats.org/officeDocument/2006/relationships/image"/><Relationship Id="rId7" Target="slide8.xml" Type="http://schemas.openxmlformats.org/officeDocument/2006/relationships/slide"/><Relationship Id="rId8" Target="slide7.xml" Type="http://schemas.openxmlformats.org/officeDocument/2006/relationships/slide"/><Relationship Id="rId9" Target="slide6.xml" Type="http://schemas.openxmlformats.org/officeDocument/2006/relationships/slid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slide5.xml" Type="http://schemas.openxmlformats.org/officeDocument/2006/relationships/slide"/><Relationship Id="rId5" Target="../media/image35.pn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slide5.xml" Type="http://schemas.openxmlformats.org/officeDocument/2006/relationships/slide"/><Relationship Id="rId5" Target="../media/image40.jpe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slide5.xml" Type="http://schemas.openxmlformats.org/officeDocument/2006/relationships/slide"/><Relationship Id="rId5" Target="../media/image43.jpe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slide1.xml" Type="http://schemas.openxmlformats.org/officeDocument/2006/relationships/slide"/><Relationship Id="rId6" Target="../media/image47.png" Type="http://schemas.openxmlformats.org/officeDocument/2006/relationships/image"/><Relationship Id="rId7" Target="../media/image4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AutoShape 2" id="2"/>
          <p:cNvSpPr/>
          <p:nvPr/>
        </p:nvSpPr>
        <p:spPr>
          <a:xfrm>
            <a:off x="1898010" y="1047956"/>
            <a:ext cx="0" cy="8540400"/>
          </a:xfrm>
          <a:prstGeom prst="line">
            <a:avLst/>
          </a:prstGeom>
          <a:ln cap="flat" w="9525">
            <a:solidFill>
              <a:srgbClr val="3D3D3D"/>
            </a:solidFill>
            <a:prstDash val="solid"/>
            <a:headEnd type="none" len="sm" w="sm"/>
            <a:tailEnd type="none" len="sm" w="sm"/>
          </a:ln>
        </p:spPr>
      </p:sp>
      <p:sp>
        <p:nvSpPr>
          <p:cNvPr name="AutoShape 3" id="3"/>
          <p:cNvSpPr/>
          <p:nvPr/>
        </p:nvSpPr>
        <p:spPr>
          <a:xfrm>
            <a:off x="6879969" y="1037740"/>
            <a:ext cx="0" cy="8547204"/>
          </a:xfrm>
          <a:prstGeom prst="line">
            <a:avLst/>
          </a:prstGeom>
          <a:ln cap="flat" w="9525">
            <a:solidFill>
              <a:srgbClr val="3D3D3D"/>
            </a:solidFill>
            <a:prstDash val="solid"/>
            <a:headEnd type="none" len="sm" w="sm"/>
            <a:tailEnd type="none" len="sm" w="sm"/>
          </a:ln>
        </p:spPr>
      </p:sp>
      <p:sp>
        <p:nvSpPr>
          <p:cNvPr name="AutoShape 4" id="4"/>
          <p:cNvSpPr/>
          <p:nvPr/>
        </p:nvSpPr>
        <p:spPr>
          <a:xfrm>
            <a:off x="-877341" y="9610233"/>
            <a:ext cx="19464480" cy="0"/>
          </a:xfrm>
          <a:prstGeom prst="line">
            <a:avLst/>
          </a:prstGeom>
          <a:ln cap="flat" w="9525">
            <a:solidFill>
              <a:srgbClr val="3D3D3D"/>
            </a:solidFill>
            <a:prstDash val="solid"/>
            <a:headEnd type="none" len="sm" w="sm"/>
            <a:tailEnd type="none" len="sm" w="sm"/>
          </a:ln>
        </p:spPr>
      </p:sp>
      <p:sp>
        <p:nvSpPr>
          <p:cNvPr name="AutoShape 5" id="5"/>
          <p:cNvSpPr/>
          <p:nvPr/>
        </p:nvSpPr>
        <p:spPr>
          <a:xfrm>
            <a:off x="11584474" y="1067791"/>
            <a:ext cx="0" cy="8547204"/>
          </a:xfrm>
          <a:prstGeom prst="line">
            <a:avLst/>
          </a:prstGeom>
          <a:ln cap="flat" w="9525">
            <a:solidFill>
              <a:srgbClr val="3D3D3D"/>
            </a:solidFill>
            <a:prstDash val="solid"/>
            <a:headEnd type="none" len="sm" w="sm"/>
            <a:tailEnd type="none" len="sm" w="sm"/>
          </a:ln>
        </p:spPr>
      </p:sp>
      <p:sp>
        <p:nvSpPr>
          <p:cNvPr name="AutoShape 6" id="6"/>
          <p:cNvSpPr/>
          <p:nvPr/>
        </p:nvSpPr>
        <p:spPr>
          <a:xfrm>
            <a:off x="16466800" y="1074596"/>
            <a:ext cx="0" cy="8540400"/>
          </a:xfrm>
          <a:prstGeom prst="line">
            <a:avLst/>
          </a:prstGeom>
          <a:ln cap="flat" w="9525">
            <a:solidFill>
              <a:srgbClr val="3D3D3D"/>
            </a:solidFill>
            <a:prstDash val="solid"/>
            <a:headEnd type="none" len="sm" w="sm"/>
            <a:tailEnd type="none" len="sm" w="sm"/>
          </a:ln>
        </p:spPr>
      </p:sp>
      <p:grpSp>
        <p:nvGrpSpPr>
          <p:cNvPr name="Group 7" id="7"/>
          <p:cNvGrpSpPr/>
          <p:nvPr/>
        </p:nvGrpSpPr>
        <p:grpSpPr>
          <a:xfrm rot="0">
            <a:off x="2665939" y="2560146"/>
            <a:ext cx="3283795" cy="2654223"/>
            <a:chOff x="0" y="0"/>
            <a:chExt cx="4378393" cy="3538964"/>
          </a:xfrm>
        </p:grpSpPr>
        <p:pic>
          <p:nvPicPr>
            <p:cNvPr name="Picture 8" id="8"/>
            <p:cNvPicPr>
              <a:picLocks noChangeAspect="true"/>
            </p:cNvPicPr>
            <p:nvPr/>
          </p:nvPicPr>
          <p:blipFill>
            <a:blip r:embed="rId2"/>
            <a:srcRect l="8610" t="0" r="8610" b="0"/>
            <a:stretch>
              <a:fillRect/>
            </a:stretch>
          </p:blipFill>
          <p:spPr>
            <a:xfrm flipH="false" flipV="false">
              <a:off x="0" y="0"/>
              <a:ext cx="4378393" cy="3538964"/>
            </a:xfrm>
            <a:prstGeom prst="rect">
              <a:avLst/>
            </a:prstGeom>
          </p:spPr>
        </p:pic>
      </p:grpSp>
      <p:grpSp>
        <p:nvGrpSpPr>
          <p:cNvPr name="Group 9" id="9"/>
          <p:cNvGrpSpPr/>
          <p:nvPr/>
        </p:nvGrpSpPr>
        <p:grpSpPr>
          <a:xfrm rot="0">
            <a:off x="7549553" y="2560146"/>
            <a:ext cx="3188894" cy="2654223"/>
            <a:chOff x="0" y="0"/>
            <a:chExt cx="4251859" cy="3538964"/>
          </a:xfrm>
        </p:grpSpPr>
        <p:pic>
          <p:nvPicPr>
            <p:cNvPr name="Picture 10" id="10"/>
            <p:cNvPicPr>
              <a:picLocks noChangeAspect="true"/>
            </p:cNvPicPr>
            <p:nvPr/>
          </p:nvPicPr>
          <p:blipFill>
            <a:blip r:embed="rId3"/>
            <a:srcRect l="5003" t="0" r="5003" b="0"/>
            <a:stretch>
              <a:fillRect/>
            </a:stretch>
          </p:blipFill>
          <p:spPr>
            <a:xfrm flipH="false" flipV="false">
              <a:off x="0" y="0"/>
              <a:ext cx="4251859" cy="3538964"/>
            </a:xfrm>
            <a:prstGeom prst="rect">
              <a:avLst/>
            </a:prstGeom>
          </p:spPr>
        </p:pic>
      </p:grpSp>
      <p:grpSp>
        <p:nvGrpSpPr>
          <p:cNvPr name="Group 11" id="11"/>
          <p:cNvGrpSpPr/>
          <p:nvPr/>
        </p:nvGrpSpPr>
        <p:grpSpPr>
          <a:xfrm rot="0">
            <a:off x="12385716" y="2560146"/>
            <a:ext cx="3188894" cy="2654223"/>
            <a:chOff x="0" y="0"/>
            <a:chExt cx="4251859" cy="3538964"/>
          </a:xfrm>
        </p:grpSpPr>
        <p:pic>
          <p:nvPicPr>
            <p:cNvPr name="Picture 12" id="12"/>
            <p:cNvPicPr>
              <a:picLocks noChangeAspect="true"/>
            </p:cNvPicPr>
            <p:nvPr/>
          </p:nvPicPr>
          <p:blipFill>
            <a:blip r:embed="rId4"/>
            <a:srcRect l="9142" t="0" r="9142" b="0"/>
            <a:stretch>
              <a:fillRect/>
            </a:stretch>
          </p:blipFill>
          <p:spPr>
            <a:xfrm flipH="false" flipV="false">
              <a:off x="0" y="0"/>
              <a:ext cx="4251859" cy="3538964"/>
            </a:xfrm>
            <a:prstGeom prst="rect">
              <a:avLst/>
            </a:prstGeom>
          </p:spPr>
        </p:pic>
      </p:grpSp>
      <p:grpSp>
        <p:nvGrpSpPr>
          <p:cNvPr name="Group 13" id="13"/>
          <p:cNvGrpSpPr/>
          <p:nvPr/>
        </p:nvGrpSpPr>
        <p:grpSpPr>
          <a:xfrm rot="0">
            <a:off x="2760840" y="6280064"/>
            <a:ext cx="3188894" cy="2727682"/>
            <a:chOff x="0" y="0"/>
            <a:chExt cx="4251859" cy="3636910"/>
          </a:xfrm>
        </p:grpSpPr>
        <p:pic>
          <p:nvPicPr>
            <p:cNvPr name="Picture 14" id="14"/>
            <p:cNvPicPr>
              <a:picLocks noChangeAspect="true"/>
            </p:cNvPicPr>
            <p:nvPr/>
          </p:nvPicPr>
          <p:blipFill>
            <a:blip r:embed="rId5"/>
            <a:srcRect l="0" t="10131" r="0" b="10131"/>
            <a:stretch>
              <a:fillRect/>
            </a:stretch>
          </p:blipFill>
          <p:spPr>
            <a:xfrm flipH="false" flipV="false">
              <a:off x="0" y="0"/>
              <a:ext cx="4251859" cy="3636910"/>
            </a:xfrm>
            <a:prstGeom prst="rect">
              <a:avLst/>
            </a:prstGeom>
          </p:spPr>
        </p:pic>
      </p:grpSp>
      <p:grpSp>
        <p:nvGrpSpPr>
          <p:cNvPr name="Group 15" id="15"/>
          <p:cNvGrpSpPr/>
          <p:nvPr/>
        </p:nvGrpSpPr>
        <p:grpSpPr>
          <a:xfrm rot="0">
            <a:off x="7554538" y="6270539"/>
            <a:ext cx="3188894" cy="2737207"/>
            <a:chOff x="0" y="0"/>
            <a:chExt cx="4251859" cy="3649610"/>
          </a:xfrm>
        </p:grpSpPr>
        <p:pic>
          <p:nvPicPr>
            <p:cNvPr name="Picture 16" id="16"/>
            <p:cNvPicPr>
              <a:picLocks noChangeAspect="true"/>
            </p:cNvPicPr>
            <p:nvPr/>
          </p:nvPicPr>
          <p:blipFill>
            <a:blip r:embed="rId6"/>
            <a:srcRect l="6368" t="0" r="6368" b="0"/>
            <a:stretch>
              <a:fillRect/>
            </a:stretch>
          </p:blipFill>
          <p:spPr>
            <a:xfrm flipH="false" flipV="false">
              <a:off x="0" y="0"/>
              <a:ext cx="4251859" cy="3649610"/>
            </a:xfrm>
            <a:prstGeom prst="rect">
              <a:avLst/>
            </a:prstGeom>
          </p:spPr>
        </p:pic>
      </p:grpSp>
      <p:grpSp>
        <p:nvGrpSpPr>
          <p:cNvPr name="Group 17" id="17"/>
          <p:cNvGrpSpPr/>
          <p:nvPr/>
        </p:nvGrpSpPr>
        <p:grpSpPr>
          <a:xfrm rot="0">
            <a:off x="12385716" y="6297754"/>
            <a:ext cx="3188894" cy="2709993"/>
            <a:chOff x="0" y="0"/>
            <a:chExt cx="4251859" cy="3613324"/>
          </a:xfrm>
        </p:grpSpPr>
        <p:pic>
          <p:nvPicPr>
            <p:cNvPr name="Picture 18" id="18"/>
            <p:cNvPicPr>
              <a:picLocks noChangeAspect="true"/>
            </p:cNvPicPr>
            <p:nvPr/>
          </p:nvPicPr>
          <p:blipFill>
            <a:blip r:embed="rId7"/>
            <a:srcRect l="0" t="17592" r="0" b="17592"/>
            <a:stretch>
              <a:fillRect/>
            </a:stretch>
          </p:blipFill>
          <p:spPr>
            <a:xfrm flipH="false" flipV="false">
              <a:off x="0" y="0"/>
              <a:ext cx="4251859" cy="3613324"/>
            </a:xfrm>
            <a:prstGeom prst="rect">
              <a:avLst/>
            </a:prstGeom>
          </p:spPr>
        </p:pic>
      </p:grpSp>
      <p:sp>
        <p:nvSpPr>
          <p:cNvPr name="AutoShape 19" id="19"/>
          <p:cNvSpPr/>
          <p:nvPr/>
        </p:nvSpPr>
        <p:spPr>
          <a:xfrm rot="0">
            <a:off x="-720674" y="-181535"/>
            <a:ext cx="19464480" cy="2438551"/>
          </a:xfrm>
          <a:prstGeom prst="rect">
            <a:avLst/>
          </a:prstGeom>
          <a:solidFill>
            <a:srgbClr val="DAEFEC"/>
          </a:solidFill>
        </p:spPr>
      </p:sp>
      <p:sp>
        <p:nvSpPr>
          <p:cNvPr name="AutoShape 20" id="20"/>
          <p:cNvSpPr/>
          <p:nvPr/>
        </p:nvSpPr>
        <p:spPr>
          <a:xfrm>
            <a:off x="-720674" y="5970502"/>
            <a:ext cx="19464480" cy="0"/>
          </a:xfrm>
          <a:prstGeom prst="line">
            <a:avLst/>
          </a:prstGeom>
          <a:ln cap="flat" w="9525">
            <a:solidFill>
              <a:srgbClr val="3D3D3D"/>
            </a:solidFill>
            <a:prstDash val="solid"/>
            <a:headEnd type="none" len="sm" w="sm"/>
            <a:tailEnd type="none" len="sm" w="sm"/>
          </a:ln>
        </p:spPr>
      </p:sp>
      <p:sp>
        <p:nvSpPr>
          <p:cNvPr name="AutoShape 21" id="21"/>
          <p:cNvSpPr/>
          <p:nvPr/>
        </p:nvSpPr>
        <p:spPr>
          <a:xfrm rot="5400000">
            <a:off x="669209" y="1030936"/>
            <a:ext cx="2438551" cy="0"/>
          </a:xfrm>
          <a:prstGeom prst="line">
            <a:avLst/>
          </a:prstGeom>
          <a:ln cap="flat" w="9525">
            <a:solidFill>
              <a:srgbClr val="EFEBE9"/>
            </a:solidFill>
            <a:prstDash val="solid"/>
            <a:headEnd type="none" len="sm" w="sm"/>
            <a:tailEnd type="none" len="sm" w="sm"/>
          </a:ln>
        </p:spPr>
      </p:sp>
      <p:sp>
        <p:nvSpPr>
          <p:cNvPr name="AutoShape 22" id="22"/>
          <p:cNvSpPr/>
          <p:nvPr/>
        </p:nvSpPr>
        <p:spPr>
          <a:xfrm rot="5400000">
            <a:off x="15237999" y="1030936"/>
            <a:ext cx="2438551" cy="0"/>
          </a:xfrm>
          <a:prstGeom prst="line">
            <a:avLst/>
          </a:prstGeom>
          <a:ln cap="flat" w="9525">
            <a:solidFill>
              <a:srgbClr val="EFEBE9"/>
            </a:solidFill>
            <a:prstDash val="solid"/>
            <a:headEnd type="none" len="sm" w="sm"/>
            <a:tailEnd type="none" len="sm" w="sm"/>
          </a:ln>
        </p:spPr>
      </p:sp>
      <p:grpSp>
        <p:nvGrpSpPr>
          <p:cNvPr name="Group 23" id="23"/>
          <p:cNvGrpSpPr/>
          <p:nvPr/>
        </p:nvGrpSpPr>
        <p:grpSpPr>
          <a:xfrm rot="0">
            <a:off x="7989491" y="1682894"/>
            <a:ext cx="2044150" cy="345186"/>
            <a:chOff x="0" y="0"/>
            <a:chExt cx="538377" cy="90913"/>
          </a:xfrm>
        </p:grpSpPr>
        <p:sp>
          <p:nvSpPr>
            <p:cNvPr name="Freeform 24" id="24"/>
            <p:cNvSpPr/>
            <p:nvPr/>
          </p:nvSpPr>
          <p:spPr>
            <a:xfrm flipH="false" flipV="false" rot="0">
              <a:off x="0" y="0"/>
              <a:ext cx="538377" cy="90913"/>
            </a:xfrm>
            <a:custGeom>
              <a:avLst/>
              <a:gdLst/>
              <a:ahLst/>
              <a:cxnLst/>
              <a:rect r="r" b="b" t="t" l="l"/>
              <a:pathLst>
                <a:path h="90913" w="538377">
                  <a:moveTo>
                    <a:pt x="45457" y="0"/>
                  </a:moveTo>
                  <a:lnTo>
                    <a:pt x="492920" y="0"/>
                  </a:lnTo>
                  <a:cubicBezTo>
                    <a:pt x="518025" y="0"/>
                    <a:pt x="538377" y="20352"/>
                    <a:pt x="538377" y="45457"/>
                  </a:cubicBezTo>
                  <a:lnTo>
                    <a:pt x="538377" y="45457"/>
                  </a:lnTo>
                  <a:cubicBezTo>
                    <a:pt x="538377" y="57512"/>
                    <a:pt x="533588" y="69075"/>
                    <a:pt x="525063" y="77599"/>
                  </a:cubicBezTo>
                  <a:cubicBezTo>
                    <a:pt x="516538" y="86124"/>
                    <a:pt x="504976" y="90913"/>
                    <a:pt x="492920" y="90913"/>
                  </a:cubicBezTo>
                  <a:lnTo>
                    <a:pt x="45457" y="90913"/>
                  </a:lnTo>
                  <a:cubicBezTo>
                    <a:pt x="33401" y="90913"/>
                    <a:pt x="21839" y="86124"/>
                    <a:pt x="13314" y="77599"/>
                  </a:cubicBezTo>
                  <a:cubicBezTo>
                    <a:pt x="4789" y="69075"/>
                    <a:pt x="0" y="57512"/>
                    <a:pt x="0" y="45457"/>
                  </a:cubicBezTo>
                  <a:lnTo>
                    <a:pt x="0" y="45457"/>
                  </a:lnTo>
                  <a:cubicBezTo>
                    <a:pt x="0" y="33401"/>
                    <a:pt x="4789" y="21839"/>
                    <a:pt x="13314" y="13314"/>
                  </a:cubicBezTo>
                  <a:cubicBezTo>
                    <a:pt x="21839" y="4789"/>
                    <a:pt x="33401" y="0"/>
                    <a:pt x="45457" y="0"/>
                  </a:cubicBezTo>
                  <a:close/>
                </a:path>
              </a:pathLst>
            </a:custGeom>
            <a:solidFill>
              <a:srgbClr val="266259"/>
            </a:solidFill>
          </p:spPr>
        </p:sp>
        <p:sp>
          <p:nvSpPr>
            <p:cNvPr name="TextBox 25" id="25"/>
            <p:cNvSpPr txBox="true"/>
            <p:nvPr/>
          </p:nvSpPr>
          <p:spPr>
            <a:xfrm>
              <a:off x="0" y="-47625"/>
              <a:ext cx="538377" cy="138538"/>
            </a:xfrm>
            <a:prstGeom prst="rect">
              <a:avLst/>
            </a:prstGeom>
          </p:spPr>
          <p:txBody>
            <a:bodyPr anchor="ctr" rtlCol="false" tIns="50800" lIns="50800" bIns="50800" rIns="50800"/>
            <a:lstStyle/>
            <a:p>
              <a:pPr algn="ctr">
                <a:lnSpc>
                  <a:spcPts val="2100"/>
                </a:lnSpc>
              </a:pPr>
              <a:r>
                <a:rPr lang="en-US" sz="1500">
                  <a:solidFill>
                    <a:srgbClr val="FFFFFF"/>
                  </a:solidFill>
                  <a:latin typeface="ABeeZee Bold"/>
                </a:rPr>
                <a:t>PHOTO CREDITS</a:t>
              </a:r>
            </a:p>
          </p:txBody>
        </p:sp>
      </p:grpSp>
      <p:sp>
        <p:nvSpPr>
          <p:cNvPr name="Freeform 26" id="26"/>
          <p:cNvSpPr/>
          <p:nvPr/>
        </p:nvSpPr>
        <p:spPr>
          <a:xfrm flipH="false" flipV="false" rot="0">
            <a:off x="5516504" y="4799715"/>
            <a:ext cx="333049" cy="333049"/>
          </a:xfrm>
          <a:custGeom>
            <a:avLst/>
            <a:gdLst/>
            <a:ahLst/>
            <a:cxnLst/>
            <a:rect r="r" b="b" t="t" l="l"/>
            <a:pathLst>
              <a:path h="333049" w="333049">
                <a:moveTo>
                  <a:pt x="0" y="0"/>
                </a:moveTo>
                <a:lnTo>
                  <a:pt x="333048" y="0"/>
                </a:lnTo>
                <a:lnTo>
                  <a:pt x="333048" y="333048"/>
                </a:lnTo>
                <a:lnTo>
                  <a:pt x="0" y="3330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7" id="27"/>
          <p:cNvSpPr/>
          <p:nvPr/>
        </p:nvSpPr>
        <p:spPr>
          <a:xfrm flipH="false" flipV="false" rot="0">
            <a:off x="10267661" y="4807511"/>
            <a:ext cx="335989" cy="335989"/>
          </a:xfrm>
          <a:custGeom>
            <a:avLst/>
            <a:gdLst/>
            <a:ahLst/>
            <a:cxnLst/>
            <a:rect r="r" b="b" t="t" l="l"/>
            <a:pathLst>
              <a:path h="335989" w="335989">
                <a:moveTo>
                  <a:pt x="0" y="0"/>
                </a:moveTo>
                <a:lnTo>
                  <a:pt x="335989" y="0"/>
                </a:lnTo>
                <a:lnTo>
                  <a:pt x="335989" y="335989"/>
                </a:lnTo>
                <a:lnTo>
                  <a:pt x="0" y="3359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0">
            <a:off x="15113059" y="4807511"/>
            <a:ext cx="367219" cy="367219"/>
          </a:xfrm>
          <a:custGeom>
            <a:avLst/>
            <a:gdLst/>
            <a:ahLst/>
            <a:cxnLst/>
            <a:rect r="r" b="b" t="t" l="l"/>
            <a:pathLst>
              <a:path h="367219" w="367219">
                <a:moveTo>
                  <a:pt x="0" y="0"/>
                </a:moveTo>
                <a:lnTo>
                  <a:pt x="367219" y="0"/>
                </a:lnTo>
                <a:lnTo>
                  <a:pt x="367219" y="367219"/>
                </a:lnTo>
                <a:lnTo>
                  <a:pt x="0" y="3672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9" id="29"/>
          <p:cNvSpPr/>
          <p:nvPr/>
        </p:nvSpPr>
        <p:spPr>
          <a:xfrm flipH="false" flipV="false" rot="0">
            <a:off x="5507226" y="8638453"/>
            <a:ext cx="328182" cy="328182"/>
          </a:xfrm>
          <a:custGeom>
            <a:avLst/>
            <a:gdLst/>
            <a:ahLst/>
            <a:cxnLst/>
            <a:rect r="r" b="b" t="t" l="l"/>
            <a:pathLst>
              <a:path h="328182" w="328182">
                <a:moveTo>
                  <a:pt x="0" y="0"/>
                </a:moveTo>
                <a:lnTo>
                  <a:pt x="328182" y="0"/>
                </a:lnTo>
                <a:lnTo>
                  <a:pt x="328182" y="328182"/>
                </a:lnTo>
                <a:lnTo>
                  <a:pt x="0" y="32818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0" id="30"/>
          <p:cNvSpPr/>
          <p:nvPr/>
        </p:nvSpPr>
        <p:spPr>
          <a:xfrm flipH="false" flipV="false" rot="0">
            <a:off x="10294518" y="8638453"/>
            <a:ext cx="328182" cy="328182"/>
          </a:xfrm>
          <a:custGeom>
            <a:avLst/>
            <a:gdLst/>
            <a:ahLst/>
            <a:cxnLst/>
            <a:rect r="r" b="b" t="t" l="l"/>
            <a:pathLst>
              <a:path h="328182" w="328182">
                <a:moveTo>
                  <a:pt x="0" y="0"/>
                </a:moveTo>
                <a:lnTo>
                  <a:pt x="328182" y="0"/>
                </a:lnTo>
                <a:lnTo>
                  <a:pt x="328182" y="328182"/>
                </a:lnTo>
                <a:lnTo>
                  <a:pt x="0" y="32818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1" id="31"/>
          <p:cNvSpPr/>
          <p:nvPr/>
        </p:nvSpPr>
        <p:spPr>
          <a:xfrm flipH="false" flipV="false" rot="0">
            <a:off x="15128674" y="8527964"/>
            <a:ext cx="351604" cy="351604"/>
          </a:xfrm>
          <a:custGeom>
            <a:avLst/>
            <a:gdLst/>
            <a:ahLst/>
            <a:cxnLst/>
            <a:rect r="r" b="b" t="t" l="l"/>
            <a:pathLst>
              <a:path h="351604" w="351604">
                <a:moveTo>
                  <a:pt x="0" y="0"/>
                </a:moveTo>
                <a:lnTo>
                  <a:pt x="351604" y="0"/>
                </a:lnTo>
                <a:lnTo>
                  <a:pt x="351604" y="351605"/>
                </a:lnTo>
                <a:lnTo>
                  <a:pt x="0" y="35160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32" id="32"/>
          <p:cNvGrpSpPr/>
          <p:nvPr/>
        </p:nvGrpSpPr>
        <p:grpSpPr>
          <a:xfrm rot="0">
            <a:off x="3101131" y="533115"/>
            <a:ext cx="14333059" cy="1009250"/>
            <a:chOff x="0" y="0"/>
            <a:chExt cx="19110745" cy="1345667"/>
          </a:xfrm>
        </p:grpSpPr>
        <p:sp>
          <p:nvSpPr>
            <p:cNvPr name="TextBox 33" id="33"/>
            <p:cNvSpPr txBox="true"/>
            <p:nvPr/>
          </p:nvSpPr>
          <p:spPr>
            <a:xfrm rot="0">
              <a:off x="0" y="-76200"/>
              <a:ext cx="19110745" cy="859955"/>
            </a:xfrm>
            <a:prstGeom prst="rect">
              <a:avLst/>
            </a:prstGeom>
          </p:spPr>
          <p:txBody>
            <a:bodyPr anchor="t" rtlCol="false" tIns="0" lIns="0" bIns="0" rIns="0">
              <a:spAutoFit/>
            </a:bodyPr>
            <a:lstStyle/>
            <a:p>
              <a:pPr algn="r">
                <a:lnSpc>
                  <a:spcPts val="5400"/>
                </a:lnSpc>
              </a:pPr>
              <a:r>
                <a:rPr lang="en-US" sz="3857">
                  <a:solidFill>
                    <a:srgbClr val="000000"/>
                  </a:solidFill>
                  <a:latin typeface="Ananias"/>
                </a:rPr>
                <a:t>What to Know About Invasive Phragmites</a:t>
              </a:r>
            </a:p>
          </p:txBody>
        </p:sp>
        <p:sp>
          <p:nvSpPr>
            <p:cNvPr name="TextBox 34" id="34"/>
            <p:cNvSpPr txBox="true"/>
            <p:nvPr/>
          </p:nvSpPr>
          <p:spPr>
            <a:xfrm rot="0">
              <a:off x="0" y="853542"/>
              <a:ext cx="19110745" cy="492125"/>
            </a:xfrm>
            <a:prstGeom prst="rect">
              <a:avLst/>
            </a:prstGeom>
          </p:spPr>
          <p:txBody>
            <a:bodyPr anchor="t" rtlCol="false" tIns="0" lIns="0" bIns="0" rIns="0">
              <a:spAutoFit/>
            </a:bodyPr>
            <a:lstStyle/>
            <a:p>
              <a:pPr algn="r">
                <a:lnSpc>
                  <a:spcPts val="2897"/>
                </a:lnSpc>
              </a:pPr>
              <a:r>
                <a:rPr lang="en-US" sz="2414">
                  <a:solidFill>
                    <a:srgbClr val="000000"/>
                  </a:solidFill>
                  <a:latin typeface="Alice"/>
                </a:rPr>
                <a:t>Click on the images below to learn more about the invasive phragmites plant.</a:t>
              </a:r>
            </a:p>
          </p:txBody>
        </p:sp>
      </p:grpSp>
      <p:sp>
        <p:nvSpPr>
          <p:cNvPr name="TextBox 35" id="35"/>
          <p:cNvSpPr txBox="true"/>
          <p:nvPr/>
        </p:nvSpPr>
        <p:spPr>
          <a:xfrm rot="0">
            <a:off x="2760840" y="5466138"/>
            <a:ext cx="3188894" cy="350649"/>
          </a:xfrm>
          <a:prstGeom prst="rect">
            <a:avLst/>
          </a:prstGeom>
        </p:spPr>
        <p:txBody>
          <a:bodyPr anchor="t" rtlCol="false" tIns="0" lIns="0" bIns="0" rIns="0">
            <a:spAutoFit/>
          </a:bodyPr>
          <a:lstStyle/>
          <a:p>
            <a:pPr algn="ctr">
              <a:lnSpc>
                <a:spcPts val="2800"/>
              </a:lnSpc>
            </a:pPr>
            <a:r>
              <a:rPr lang="en-US" sz="2000">
                <a:solidFill>
                  <a:srgbClr val="000000"/>
                </a:solidFill>
                <a:latin typeface="ABeeZee Bold"/>
              </a:rPr>
              <a:t>WHAT ARE PHRAGMITES? </a:t>
            </a:r>
          </a:p>
        </p:txBody>
      </p:sp>
      <p:sp>
        <p:nvSpPr>
          <p:cNvPr name="TextBox 36" id="36"/>
          <p:cNvSpPr txBox="true"/>
          <p:nvPr/>
        </p:nvSpPr>
        <p:spPr>
          <a:xfrm rot="0">
            <a:off x="7544568" y="5466138"/>
            <a:ext cx="3188894" cy="350649"/>
          </a:xfrm>
          <a:prstGeom prst="rect">
            <a:avLst/>
          </a:prstGeom>
        </p:spPr>
        <p:txBody>
          <a:bodyPr anchor="t" rtlCol="false" tIns="0" lIns="0" bIns="0" rIns="0">
            <a:spAutoFit/>
          </a:bodyPr>
          <a:lstStyle/>
          <a:p>
            <a:pPr algn="ctr">
              <a:lnSpc>
                <a:spcPts val="2800"/>
              </a:lnSpc>
            </a:pPr>
            <a:r>
              <a:rPr lang="en-US" sz="2000">
                <a:solidFill>
                  <a:srgbClr val="000000"/>
                </a:solidFill>
                <a:latin typeface="ABeeZee Bold"/>
              </a:rPr>
              <a:t>WHY ARE THEY INVASIVE?</a:t>
            </a:r>
          </a:p>
        </p:txBody>
      </p:sp>
      <p:sp>
        <p:nvSpPr>
          <p:cNvPr name="TextBox 37" id="37"/>
          <p:cNvSpPr txBox="true"/>
          <p:nvPr/>
        </p:nvSpPr>
        <p:spPr>
          <a:xfrm rot="0">
            <a:off x="12385716" y="5466138"/>
            <a:ext cx="3188894" cy="350649"/>
          </a:xfrm>
          <a:prstGeom prst="rect">
            <a:avLst/>
          </a:prstGeom>
        </p:spPr>
        <p:txBody>
          <a:bodyPr anchor="t" rtlCol="false" tIns="0" lIns="0" bIns="0" rIns="0">
            <a:spAutoFit/>
          </a:bodyPr>
          <a:lstStyle/>
          <a:p>
            <a:pPr algn="ctr">
              <a:lnSpc>
                <a:spcPts val="2800"/>
              </a:lnSpc>
            </a:pPr>
            <a:r>
              <a:rPr lang="en-US" sz="2000">
                <a:solidFill>
                  <a:srgbClr val="000000"/>
                </a:solidFill>
                <a:latin typeface="ABeeZee Bold"/>
              </a:rPr>
              <a:t>WHAT IS THEIR IMPACT?</a:t>
            </a:r>
          </a:p>
        </p:txBody>
      </p:sp>
      <p:sp>
        <p:nvSpPr>
          <p:cNvPr name="TextBox 38" id="38"/>
          <p:cNvSpPr txBox="true"/>
          <p:nvPr/>
        </p:nvSpPr>
        <p:spPr>
          <a:xfrm rot="0">
            <a:off x="2999521" y="9165512"/>
            <a:ext cx="3188894" cy="350649"/>
          </a:xfrm>
          <a:prstGeom prst="rect">
            <a:avLst/>
          </a:prstGeom>
        </p:spPr>
        <p:txBody>
          <a:bodyPr anchor="t" rtlCol="false" tIns="0" lIns="0" bIns="0" rIns="0">
            <a:spAutoFit/>
          </a:bodyPr>
          <a:lstStyle/>
          <a:p>
            <a:pPr algn="ctr">
              <a:lnSpc>
                <a:spcPts val="2800"/>
              </a:lnSpc>
            </a:pPr>
            <a:r>
              <a:rPr lang="en-US" sz="2000">
                <a:solidFill>
                  <a:srgbClr val="000000"/>
                </a:solidFill>
                <a:latin typeface="ABeeZee Bold"/>
              </a:rPr>
              <a:t>HOW TO IDENTIFY </a:t>
            </a:r>
          </a:p>
        </p:txBody>
      </p:sp>
      <p:sp>
        <p:nvSpPr>
          <p:cNvPr name="TextBox 39" id="39"/>
          <p:cNvSpPr txBox="true"/>
          <p:nvPr/>
        </p:nvSpPr>
        <p:spPr>
          <a:xfrm rot="0">
            <a:off x="7544568" y="9165512"/>
            <a:ext cx="3188894" cy="350649"/>
          </a:xfrm>
          <a:prstGeom prst="rect">
            <a:avLst/>
          </a:prstGeom>
        </p:spPr>
        <p:txBody>
          <a:bodyPr anchor="t" rtlCol="false" tIns="0" lIns="0" bIns="0" rIns="0">
            <a:spAutoFit/>
          </a:bodyPr>
          <a:lstStyle/>
          <a:p>
            <a:pPr algn="ctr">
              <a:lnSpc>
                <a:spcPts val="2800"/>
              </a:lnSpc>
            </a:pPr>
            <a:r>
              <a:rPr lang="en-US" sz="2000">
                <a:solidFill>
                  <a:srgbClr val="000000"/>
                </a:solidFill>
                <a:latin typeface="ABeeZee Bold"/>
              </a:rPr>
              <a:t>HOW TO MANAGE</a:t>
            </a:r>
          </a:p>
        </p:txBody>
      </p:sp>
      <p:sp>
        <p:nvSpPr>
          <p:cNvPr name="TextBox 40" id="40"/>
          <p:cNvSpPr txBox="true"/>
          <p:nvPr/>
        </p:nvSpPr>
        <p:spPr>
          <a:xfrm rot="0">
            <a:off x="12385716" y="9165512"/>
            <a:ext cx="3188894" cy="350649"/>
          </a:xfrm>
          <a:prstGeom prst="rect">
            <a:avLst/>
          </a:prstGeom>
        </p:spPr>
        <p:txBody>
          <a:bodyPr anchor="t" rtlCol="false" tIns="0" lIns="0" bIns="0" rIns="0">
            <a:spAutoFit/>
          </a:bodyPr>
          <a:lstStyle/>
          <a:p>
            <a:pPr algn="ctr">
              <a:lnSpc>
                <a:spcPts val="2800"/>
              </a:lnSpc>
            </a:pPr>
            <a:r>
              <a:rPr lang="en-US" sz="2000">
                <a:solidFill>
                  <a:srgbClr val="000000"/>
                </a:solidFill>
                <a:latin typeface="ABeeZee Bold"/>
              </a:rPr>
              <a:t>RESOURCES</a:t>
            </a:r>
          </a:p>
        </p:txBody>
      </p:sp>
      <p:sp>
        <p:nvSpPr>
          <p:cNvPr name="Freeform 41" id="41"/>
          <p:cNvSpPr/>
          <p:nvPr/>
        </p:nvSpPr>
        <p:spPr>
          <a:xfrm flipH="false" flipV="false" rot="0">
            <a:off x="424813" y="264541"/>
            <a:ext cx="3883024" cy="1763540"/>
          </a:xfrm>
          <a:custGeom>
            <a:avLst/>
            <a:gdLst/>
            <a:ahLst/>
            <a:cxnLst/>
            <a:rect r="r" b="b" t="t" l="l"/>
            <a:pathLst>
              <a:path h="1763540" w="3883024">
                <a:moveTo>
                  <a:pt x="0" y="0"/>
                </a:moveTo>
                <a:lnTo>
                  <a:pt x="3883024" y="0"/>
                </a:lnTo>
                <a:lnTo>
                  <a:pt x="3883024" y="1763540"/>
                </a:lnTo>
                <a:lnTo>
                  <a:pt x="0" y="1763540"/>
                </a:lnTo>
                <a:lnTo>
                  <a:pt x="0" y="0"/>
                </a:lnTo>
                <a:close/>
              </a:path>
            </a:pathLst>
          </a:custGeom>
          <a:blipFill>
            <a:blip r:embed="rId20"/>
            <a:stretch>
              <a:fillRect l="0" t="0" r="0" b="0"/>
            </a:stretch>
          </a:blipFill>
        </p:spPr>
      </p:sp>
      <p:sp>
        <p:nvSpPr>
          <p:cNvPr name="TextBox 42" id="42"/>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15236553" y="8753168"/>
            <a:ext cx="2384745" cy="1010265"/>
          </a:xfrm>
          <a:custGeom>
            <a:avLst/>
            <a:gdLst/>
            <a:ahLst/>
            <a:cxnLst/>
            <a:rect r="r" b="b" t="t" l="l"/>
            <a:pathLst>
              <a:path h="1010265" w="2384745">
                <a:moveTo>
                  <a:pt x="0" y="0"/>
                </a:moveTo>
                <a:lnTo>
                  <a:pt x="2384746" y="0"/>
                </a:lnTo>
                <a:lnTo>
                  <a:pt x="2384746" y="1010264"/>
                </a:lnTo>
                <a:lnTo>
                  <a:pt x="0" y="10102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722225"/>
            <a:ext cx="7354987" cy="9179391"/>
          </a:xfrm>
          <a:custGeom>
            <a:avLst/>
            <a:gdLst/>
            <a:ahLst/>
            <a:cxnLst/>
            <a:rect r="r" b="b" t="t" l="l"/>
            <a:pathLst>
              <a:path h="9179391" w="7354987">
                <a:moveTo>
                  <a:pt x="0" y="0"/>
                </a:moveTo>
                <a:lnTo>
                  <a:pt x="7354987" y="0"/>
                </a:lnTo>
                <a:lnTo>
                  <a:pt x="7354987" y="9179391"/>
                </a:lnTo>
                <a:lnTo>
                  <a:pt x="0" y="91793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6237162" y="914400"/>
            <a:ext cx="9974979" cy="955209"/>
          </a:xfrm>
          <a:prstGeom prst="rect">
            <a:avLst/>
          </a:prstGeom>
        </p:spPr>
        <p:txBody>
          <a:bodyPr anchor="t" rtlCol="false" tIns="0" lIns="0" bIns="0" rIns="0">
            <a:spAutoFit/>
          </a:bodyPr>
          <a:lstStyle/>
          <a:p>
            <a:pPr algn="ctr">
              <a:lnSpc>
                <a:spcPts val="7725"/>
              </a:lnSpc>
            </a:pPr>
            <a:r>
              <a:rPr lang="en-US" sz="5518">
                <a:solidFill>
                  <a:srgbClr val="000000"/>
                </a:solidFill>
                <a:latin typeface="Alice"/>
              </a:rPr>
              <a:t>Resources on Phragmites   </a:t>
            </a:r>
          </a:p>
        </p:txBody>
      </p:sp>
      <p:sp>
        <p:nvSpPr>
          <p:cNvPr name="TextBox 5" id="5"/>
          <p:cNvSpPr txBox="true"/>
          <p:nvPr/>
        </p:nvSpPr>
        <p:spPr>
          <a:xfrm rot="0">
            <a:off x="7566345" y="2696210"/>
            <a:ext cx="9692955" cy="4199890"/>
          </a:xfrm>
          <a:prstGeom prst="rect">
            <a:avLst/>
          </a:prstGeom>
        </p:spPr>
        <p:txBody>
          <a:bodyPr anchor="t" rtlCol="false" tIns="0" lIns="0" bIns="0" rIns="0">
            <a:spAutoFit/>
          </a:bodyPr>
          <a:lstStyle/>
          <a:p>
            <a:pPr>
              <a:lnSpc>
                <a:spcPts val="4759"/>
              </a:lnSpc>
            </a:pPr>
            <a:r>
              <a:rPr lang="en-US" sz="3399">
                <a:solidFill>
                  <a:srgbClr val="000000"/>
                </a:solidFill>
                <a:latin typeface="Alice"/>
              </a:rPr>
              <a:t>The information provided in this presentation is from the first two following websites. Please check out these resource to learn more! </a:t>
            </a:r>
          </a:p>
          <a:p>
            <a:pPr marL="734059" indent="-367030" lvl="1">
              <a:lnSpc>
                <a:spcPts val="4759"/>
              </a:lnSpc>
              <a:buFont typeface="Arial"/>
              <a:buChar char="•"/>
            </a:pPr>
            <a:r>
              <a:rPr lang="en-US" sz="3399" u="sng">
                <a:solidFill>
                  <a:srgbClr val="000000"/>
                </a:solidFill>
                <a:latin typeface="Alice"/>
                <a:hlinkClick r:id="rId7" tooltip="http://www.invadingspecies.com/invaders/plants/invasive-phragmites/"/>
              </a:rPr>
              <a:t>Invading Species Awareness Program </a:t>
            </a:r>
          </a:p>
          <a:p>
            <a:pPr marL="734059" indent="-367030" lvl="1">
              <a:lnSpc>
                <a:spcPts val="4759"/>
              </a:lnSpc>
              <a:buFont typeface="Arial"/>
              <a:buChar char="•"/>
            </a:pPr>
            <a:r>
              <a:rPr lang="en-US" sz="3399" u="sng">
                <a:solidFill>
                  <a:srgbClr val="000000"/>
                </a:solidFill>
                <a:latin typeface="Alice"/>
                <a:hlinkClick r:id="rId8" tooltip="https://portal.ct.gov/-/media/CAES/DOCUMENTS/Publications/Fact_Sheets/Plant_Pathology_and_Ecology/PhragmitesFactsheetpdf.pdf"/>
              </a:rPr>
              <a:t>The Conneticiut Agricultural Experiment Station</a:t>
            </a:r>
          </a:p>
          <a:p>
            <a:pPr marL="734059" indent="-367030" lvl="1">
              <a:lnSpc>
                <a:spcPts val="4759"/>
              </a:lnSpc>
              <a:buFont typeface="Arial"/>
              <a:buChar char="•"/>
            </a:pPr>
            <a:r>
              <a:rPr lang="en-US" sz="3399" u="sng">
                <a:solidFill>
                  <a:srgbClr val="000000"/>
                </a:solidFill>
                <a:latin typeface="Alice"/>
                <a:hlinkClick r:id="rId9" tooltip="https://www.ontarioinvasiveplants.ca/invasive-plants/species/phragmites/"/>
              </a:rPr>
              <a:t>Ontario Invasive Plant Council </a:t>
            </a:r>
          </a:p>
        </p:txBody>
      </p:sp>
      <p:sp>
        <p:nvSpPr>
          <p:cNvPr name="TextBox 6" id="6"/>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TextBox 2" id="2"/>
          <p:cNvSpPr txBox="true"/>
          <p:nvPr/>
        </p:nvSpPr>
        <p:spPr>
          <a:xfrm rot="0">
            <a:off x="-669585" y="232671"/>
            <a:ext cx="6787429" cy="955209"/>
          </a:xfrm>
          <a:prstGeom prst="rect">
            <a:avLst/>
          </a:prstGeom>
        </p:spPr>
        <p:txBody>
          <a:bodyPr anchor="t" rtlCol="false" tIns="0" lIns="0" bIns="0" rIns="0">
            <a:spAutoFit/>
          </a:bodyPr>
          <a:lstStyle/>
          <a:p>
            <a:pPr algn="ctr">
              <a:lnSpc>
                <a:spcPts val="7725"/>
              </a:lnSpc>
            </a:pPr>
            <a:r>
              <a:rPr lang="en-US" sz="5518">
                <a:solidFill>
                  <a:srgbClr val="000000"/>
                </a:solidFill>
                <a:latin typeface="Alice"/>
              </a:rPr>
              <a:t>Photo Credits   </a:t>
            </a:r>
          </a:p>
        </p:txBody>
      </p:sp>
      <p:sp>
        <p:nvSpPr>
          <p:cNvPr name="TextBox 3" id="3"/>
          <p:cNvSpPr txBox="true"/>
          <p:nvPr/>
        </p:nvSpPr>
        <p:spPr>
          <a:xfrm rot="0">
            <a:off x="514350" y="1382480"/>
            <a:ext cx="17259300" cy="8450579"/>
          </a:xfrm>
          <a:prstGeom prst="rect">
            <a:avLst/>
          </a:prstGeom>
        </p:spPr>
        <p:txBody>
          <a:bodyPr anchor="t" rtlCol="false" tIns="0" lIns="0" bIns="0" rIns="0">
            <a:spAutoFit/>
          </a:bodyPr>
          <a:lstStyle/>
          <a:p>
            <a:pPr>
              <a:lnSpc>
                <a:spcPts val="4340"/>
              </a:lnSpc>
            </a:pPr>
            <a:r>
              <a:rPr lang="en-US" sz="3100">
                <a:solidFill>
                  <a:srgbClr val="000000"/>
                </a:solidFill>
                <a:latin typeface="Alice"/>
              </a:rPr>
              <a:t>Image 1. </a:t>
            </a:r>
            <a:r>
              <a:rPr lang="en-US" sz="3100" u="sng">
                <a:solidFill>
                  <a:srgbClr val="000000"/>
                </a:solidFill>
                <a:latin typeface="Alice"/>
                <a:hlinkClick r:id="rId2" tooltip="https://www.ontarioinvasiveplants.ca/invasive-plants/species/phragmites/"/>
              </a:rPr>
              <a:t>https://www.ontarioinvasiveplants.ca/invasive-plants/species/phragmites/</a:t>
            </a:r>
          </a:p>
          <a:p>
            <a:pPr>
              <a:lnSpc>
                <a:spcPts val="4340"/>
              </a:lnSpc>
            </a:pPr>
            <a:r>
              <a:rPr lang="en-US" sz="3100">
                <a:solidFill>
                  <a:srgbClr val="000000"/>
                </a:solidFill>
                <a:latin typeface="Alice"/>
              </a:rPr>
              <a:t>Image 2. </a:t>
            </a:r>
            <a:r>
              <a:rPr lang="en-US" sz="3100" u="sng">
                <a:solidFill>
                  <a:srgbClr val="000000"/>
                </a:solidFill>
                <a:latin typeface="Alice"/>
                <a:hlinkClick r:id="rId3" tooltip="https://www.greatlakesphragmites.net/blog/freshwater-wetlands-fertile-grounds-for-the-invasive-phragmites-australis-in-a-climate-change-context/"/>
              </a:rPr>
              <a:t>https://www.greatlakesphragmites.net/blog/freshwater-wetlands-fertile-grounds-for-the-invasive-phragmites-australis-in-a-climate-change-context/</a:t>
            </a:r>
          </a:p>
          <a:p>
            <a:pPr>
              <a:lnSpc>
                <a:spcPts val="4340"/>
              </a:lnSpc>
            </a:pPr>
            <a:r>
              <a:rPr lang="en-US" sz="3100">
                <a:solidFill>
                  <a:srgbClr val="000000"/>
                </a:solidFill>
                <a:latin typeface="Alice"/>
              </a:rPr>
              <a:t>Image 3. </a:t>
            </a:r>
            <a:r>
              <a:rPr lang="en-US" sz="3100" u="sng">
                <a:solidFill>
                  <a:srgbClr val="000000"/>
                </a:solidFill>
                <a:latin typeface="Alice"/>
                <a:hlinkClick r:id="rId4" tooltip="https://www.torontogardens.com/2014/11/stop-spread-of-invasive-phragmites.html/"/>
              </a:rPr>
              <a:t>https://www.torontogardens.com/2014/11/stop-spread-of-invasive-phragmites.html/</a:t>
            </a:r>
          </a:p>
          <a:p>
            <a:pPr>
              <a:lnSpc>
                <a:spcPts val="4340"/>
              </a:lnSpc>
            </a:pPr>
            <a:r>
              <a:rPr lang="en-US" sz="3100">
                <a:solidFill>
                  <a:srgbClr val="000000"/>
                </a:solidFill>
                <a:latin typeface="Alice"/>
              </a:rPr>
              <a:t>Image 4: </a:t>
            </a:r>
            <a:r>
              <a:rPr lang="en-US" sz="3100" u="sng">
                <a:solidFill>
                  <a:srgbClr val="000000"/>
                </a:solidFill>
                <a:latin typeface="Alice"/>
                <a:hlinkClick r:id="rId5" tooltip="https://www.greatlakesphragmites.net/blog/native-vs-invasive-phragmites/"/>
              </a:rPr>
              <a:t>https://www.greatlakesphragmites.net/blog/native-vs-invasive-phragmites/</a:t>
            </a:r>
          </a:p>
          <a:p>
            <a:pPr>
              <a:lnSpc>
                <a:spcPts val="4340"/>
              </a:lnSpc>
            </a:pPr>
            <a:r>
              <a:rPr lang="en-US" sz="3100">
                <a:solidFill>
                  <a:srgbClr val="000000"/>
                </a:solidFill>
                <a:latin typeface="Alice"/>
              </a:rPr>
              <a:t>Image 5: </a:t>
            </a:r>
            <a:r>
              <a:rPr lang="en-US" sz="3100" u="sng">
                <a:solidFill>
                  <a:srgbClr val="000000"/>
                </a:solidFill>
                <a:latin typeface="Alice"/>
                <a:hlinkClick r:id="rId6" tooltip="https://www.greatlakesphragmites.net/management/techniques/"/>
              </a:rPr>
              <a:t>https://www.greatlakesphragmites.net/management/techniques/</a:t>
            </a:r>
          </a:p>
          <a:p>
            <a:pPr>
              <a:lnSpc>
                <a:spcPts val="4340"/>
              </a:lnSpc>
            </a:pPr>
            <a:r>
              <a:rPr lang="en-US" sz="3100">
                <a:solidFill>
                  <a:srgbClr val="000000"/>
                </a:solidFill>
                <a:latin typeface="Alice"/>
              </a:rPr>
              <a:t>Image 6: </a:t>
            </a:r>
            <a:r>
              <a:rPr lang="en-US" sz="3100" u="sng">
                <a:solidFill>
                  <a:srgbClr val="000000"/>
                </a:solidFill>
                <a:latin typeface="Alice"/>
                <a:hlinkClick r:id="rId7" tooltip="https://www.invasivespeciescentre.ca/invasive-species/meet-the-species/invasive-aquatic-plants/phragmites/"/>
              </a:rPr>
              <a:t>https://www.invasivespeciescentre.ca/invasive-species/meet-the-species/invasive-aquatic-plants/phragmites/</a:t>
            </a:r>
          </a:p>
          <a:p>
            <a:pPr>
              <a:lnSpc>
                <a:spcPts val="4340"/>
              </a:lnSpc>
            </a:pPr>
            <a:r>
              <a:rPr lang="en-US" sz="3100">
                <a:solidFill>
                  <a:srgbClr val="000000"/>
                </a:solidFill>
                <a:latin typeface="Alice"/>
              </a:rPr>
              <a:t>Image 7: </a:t>
            </a:r>
            <a:r>
              <a:rPr lang="en-US" sz="3100" u="sng">
                <a:solidFill>
                  <a:srgbClr val="000000"/>
                </a:solidFill>
                <a:latin typeface="Alice"/>
                <a:hlinkClick r:id="rId8" tooltip="https://nas.er.usgs.gov/queries/greatlakes/FactSheet.aspx?Species_ID=2937"/>
              </a:rPr>
              <a:t>https://nas.er.usgs.gov/queries/greatlakes/FactSheet.aspx?Species_ID=2937</a:t>
            </a:r>
          </a:p>
          <a:p>
            <a:pPr>
              <a:lnSpc>
                <a:spcPts val="4340"/>
              </a:lnSpc>
            </a:pPr>
            <a:r>
              <a:rPr lang="en-US" sz="3100">
                <a:solidFill>
                  <a:srgbClr val="000000"/>
                </a:solidFill>
                <a:latin typeface="Alice"/>
              </a:rPr>
              <a:t>Image 8: </a:t>
            </a:r>
            <a:r>
              <a:rPr lang="en-US" sz="3100" u="sng">
                <a:solidFill>
                  <a:srgbClr val="000000"/>
                </a:solidFill>
                <a:latin typeface="Alice"/>
                <a:hlinkClick r:id="rId9" tooltip="https://www.natureconservancy.ca/en/where-we-work/ontario/our-work/stewardship/fighting-phragmites.html"/>
              </a:rPr>
              <a:t>https://www.natureconservancy.ca/en/where-we-work/ontario/our-work/stewardship/fighting-phragmites.html</a:t>
            </a:r>
          </a:p>
          <a:p>
            <a:pPr>
              <a:lnSpc>
                <a:spcPts val="4340"/>
              </a:lnSpc>
            </a:pPr>
            <a:r>
              <a:rPr lang="en-US" sz="3100">
                <a:solidFill>
                  <a:srgbClr val="000000"/>
                </a:solidFill>
                <a:latin typeface="Alice"/>
              </a:rPr>
              <a:t>Image 9: </a:t>
            </a:r>
            <a:r>
              <a:rPr lang="en-US" sz="3100" u="sng">
                <a:solidFill>
                  <a:srgbClr val="000000"/>
                </a:solidFill>
                <a:latin typeface="Alice"/>
                <a:hlinkClick r:id="rId10" tooltip="http://www.lakeclear.org/terrestrial-invasive-plants.html"/>
              </a:rPr>
              <a:t>http://www.lakeclear.org/terrestrial-invasive-plants.html</a:t>
            </a:r>
          </a:p>
          <a:p>
            <a:pPr>
              <a:lnSpc>
                <a:spcPts val="4340"/>
              </a:lnSpc>
            </a:pPr>
            <a:r>
              <a:rPr lang="en-US" sz="3100">
                <a:solidFill>
                  <a:srgbClr val="000000"/>
                </a:solidFill>
                <a:latin typeface="Alice"/>
              </a:rPr>
              <a:t>Image 10: </a:t>
            </a:r>
            <a:r>
              <a:rPr lang="en-US" sz="3100" u="sng">
                <a:solidFill>
                  <a:srgbClr val="000000"/>
                </a:solidFill>
                <a:latin typeface="Alice"/>
                <a:hlinkClick r:id="rId11" tooltip="https://www.greatlakesphragmites.net/blog/managing-phragmites-australis-on-corps-of-engineers-ecosystem-restoration-projects/"/>
              </a:rPr>
              <a:t>https://www.greatlakesphragmites.net/blog/managing-phragmites-australis-on-corps-of-engineers-ecosystem-restoration-projects/</a:t>
            </a:r>
          </a:p>
          <a:p>
            <a:pPr algn="ctr">
              <a:lnSpc>
                <a:spcPts val="7000"/>
              </a:lnSpc>
            </a:pPr>
          </a:p>
        </p:txBody>
      </p:sp>
      <p:sp>
        <p:nvSpPr>
          <p:cNvPr name="TextBox 4" id="4"/>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14874555" y="8555161"/>
            <a:ext cx="2384745" cy="1010265"/>
          </a:xfrm>
          <a:custGeom>
            <a:avLst/>
            <a:gdLst/>
            <a:ahLst/>
            <a:cxnLst/>
            <a:rect r="r" b="b" t="t" l="l"/>
            <a:pathLst>
              <a:path h="1010265" w="2384745">
                <a:moveTo>
                  <a:pt x="0" y="0"/>
                </a:moveTo>
                <a:lnTo>
                  <a:pt x="2384745" y="0"/>
                </a:lnTo>
                <a:lnTo>
                  <a:pt x="2384745" y="1010265"/>
                </a:lnTo>
                <a:lnTo>
                  <a:pt x="0" y="1010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5438274" y="1028700"/>
            <a:ext cx="14582274" cy="8229600"/>
          </a:xfrm>
          <a:prstGeom prst="rect">
            <a:avLst/>
          </a:prstGeom>
        </p:spPr>
      </p:pic>
      <p:sp>
        <p:nvSpPr>
          <p:cNvPr name="TextBox 4" id="4"/>
          <p:cNvSpPr txBox="true"/>
          <p:nvPr/>
        </p:nvSpPr>
        <p:spPr>
          <a:xfrm rot="0">
            <a:off x="9613302" y="646414"/>
            <a:ext cx="7842052" cy="1054269"/>
          </a:xfrm>
          <a:prstGeom prst="rect">
            <a:avLst/>
          </a:prstGeom>
        </p:spPr>
        <p:txBody>
          <a:bodyPr anchor="t" rtlCol="false" tIns="0" lIns="0" bIns="0" rIns="0">
            <a:spAutoFit/>
          </a:bodyPr>
          <a:lstStyle/>
          <a:p>
            <a:pPr algn="ctr">
              <a:lnSpc>
                <a:spcPts val="8565"/>
              </a:lnSpc>
            </a:pPr>
            <a:r>
              <a:rPr lang="en-US" sz="6118">
                <a:solidFill>
                  <a:srgbClr val="000000"/>
                </a:solidFill>
                <a:latin typeface="Alice"/>
              </a:rPr>
              <a:t>What are Phragmites? </a:t>
            </a:r>
          </a:p>
        </p:txBody>
      </p:sp>
      <p:sp>
        <p:nvSpPr>
          <p:cNvPr name="TextBox 5" id="5"/>
          <p:cNvSpPr txBox="true"/>
          <p:nvPr/>
        </p:nvSpPr>
        <p:spPr>
          <a:xfrm rot="0">
            <a:off x="9809355" y="2006601"/>
            <a:ext cx="7449945" cy="6188074"/>
          </a:xfrm>
          <a:prstGeom prst="rect">
            <a:avLst/>
          </a:prstGeom>
        </p:spPr>
        <p:txBody>
          <a:bodyPr anchor="t" rtlCol="false" tIns="0" lIns="0" bIns="0" rIns="0">
            <a:spAutoFit/>
          </a:bodyPr>
          <a:lstStyle/>
          <a:p>
            <a:pPr>
              <a:lnSpc>
                <a:spcPts val="4900"/>
              </a:lnSpc>
            </a:pPr>
            <a:r>
              <a:rPr lang="en-US" sz="3500">
                <a:solidFill>
                  <a:srgbClr val="000000"/>
                </a:solidFill>
                <a:latin typeface="Alice"/>
              </a:rPr>
              <a:t>Phragmites is a species of plant. However, there is an invasive kind that is causing great damage to wetlands, beaches, and biodiversity in Ontario and other places.</a:t>
            </a:r>
          </a:p>
          <a:p>
            <a:pPr>
              <a:lnSpc>
                <a:spcPts val="4900"/>
              </a:lnSpc>
            </a:pPr>
          </a:p>
          <a:p>
            <a:pPr>
              <a:lnSpc>
                <a:spcPts val="4900"/>
              </a:lnSpc>
            </a:pPr>
            <a:r>
              <a:rPr lang="en-US" sz="3500">
                <a:solidFill>
                  <a:srgbClr val="000000"/>
                </a:solidFill>
                <a:latin typeface="Alice"/>
              </a:rPr>
              <a:t>It is a perennial grass that is originally from Europe and Asia, although it is unclear how it arrived here. </a:t>
            </a:r>
          </a:p>
        </p:txBody>
      </p:sp>
      <p:sp>
        <p:nvSpPr>
          <p:cNvPr name="TextBox 6" id="6"/>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14874555" y="8662992"/>
            <a:ext cx="2384745" cy="1010265"/>
          </a:xfrm>
          <a:custGeom>
            <a:avLst/>
            <a:gdLst/>
            <a:ahLst/>
            <a:cxnLst/>
            <a:rect r="r" b="b" t="t" l="l"/>
            <a:pathLst>
              <a:path h="1010265" w="2384745">
                <a:moveTo>
                  <a:pt x="0" y="0"/>
                </a:moveTo>
                <a:lnTo>
                  <a:pt x="2384745" y="0"/>
                </a:lnTo>
                <a:lnTo>
                  <a:pt x="2384745" y="1010264"/>
                </a:lnTo>
                <a:lnTo>
                  <a:pt x="0" y="10102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47116" y="2825893"/>
            <a:ext cx="2956951" cy="6771483"/>
          </a:xfrm>
          <a:custGeom>
            <a:avLst/>
            <a:gdLst/>
            <a:ahLst/>
            <a:cxnLst/>
            <a:rect r="r" b="b" t="t" l="l"/>
            <a:pathLst>
              <a:path h="6771483" w="2956951">
                <a:moveTo>
                  <a:pt x="0" y="0"/>
                </a:moveTo>
                <a:lnTo>
                  <a:pt x="2956951" y="0"/>
                </a:lnTo>
                <a:lnTo>
                  <a:pt x="2956951" y="6771483"/>
                </a:lnTo>
                <a:lnTo>
                  <a:pt x="0" y="6771483"/>
                </a:lnTo>
                <a:lnTo>
                  <a:pt x="0" y="0"/>
                </a:lnTo>
                <a:close/>
              </a:path>
            </a:pathLst>
          </a:custGeom>
          <a:blipFill>
            <a:blip r:embed="rId5">
              <a:extLst>
                <a:ext uri="{96DAC541-7B7A-43D3-8B79-37D633B846F1}">
                  <asvg:svgBlip xmlns:asvg="http://schemas.microsoft.com/office/drawing/2016/SVG/main" r:embed="rId6"/>
                </a:ext>
              </a:extLst>
            </a:blip>
            <a:stretch>
              <a:fillRect l="0" t="0" r="0" b="-16060"/>
            </a:stretch>
          </a:blipFill>
        </p:spPr>
      </p:sp>
      <p:sp>
        <p:nvSpPr>
          <p:cNvPr name="TextBox 4" id="4"/>
          <p:cNvSpPr txBox="true"/>
          <p:nvPr/>
        </p:nvSpPr>
        <p:spPr>
          <a:xfrm rot="0">
            <a:off x="1825591" y="904875"/>
            <a:ext cx="8228856" cy="1054269"/>
          </a:xfrm>
          <a:prstGeom prst="rect">
            <a:avLst/>
          </a:prstGeom>
        </p:spPr>
        <p:txBody>
          <a:bodyPr anchor="t" rtlCol="false" tIns="0" lIns="0" bIns="0" rIns="0">
            <a:spAutoFit/>
          </a:bodyPr>
          <a:lstStyle/>
          <a:p>
            <a:pPr algn="ctr">
              <a:lnSpc>
                <a:spcPts val="8565"/>
              </a:lnSpc>
            </a:pPr>
            <a:r>
              <a:rPr lang="en-US" sz="6118">
                <a:solidFill>
                  <a:srgbClr val="000000"/>
                </a:solidFill>
                <a:latin typeface="Alice"/>
              </a:rPr>
              <a:t>Why are they invasive? </a:t>
            </a:r>
          </a:p>
        </p:txBody>
      </p:sp>
      <p:sp>
        <p:nvSpPr>
          <p:cNvPr name="Freeform 5" id="5"/>
          <p:cNvSpPr/>
          <p:nvPr/>
        </p:nvSpPr>
        <p:spPr>
          <a:xfrm flipH="false" flipV="false" rot="1134066">
            <a:off x="1564750" y="2335733"/>
            <a:ext cx="2919317" cy="7226164"/>
          </a:xfrm>
          <a:custGeom>
            <a:avLst/>
            <a:gdLst/>
            <a:ahLst/>
            <a:cxnLst/>
            <a:rect r="r" b="b" t="t" l="l"/>
            <a:pathLst>
              <a:path h="7226164" w="2919317">
                <a:moveTo>
                  <a:pt x="0" y="0"/>
                </a:moveTo>
                <a:lnTo>
                  <a:pt x="2919317" y="0"/>
                </a:lnTo>
                <a:lnTo>
                  <a:pt x="2919317" y="7226163"/>
                </a:lnTo>
                <a:lnTo>
                  <a:pt x="0" y="7226163"/>
                </a:lnTo>
                <a:lnTo>
                  <a:pt x="0" y="0"/>
                </a:lnTo>
                <a:close/>
              </a:path>
            </a:pathLst>
          </a:custGeom>
          <a:blipFill>
            <a:blip r:embed="rId5">
              <a:extLst>
                <a:ext uri="{96DAC541-7B7A-43D3-8B79-37D633B846F1}">
                  <asvg:svgBlip xmlns:asvg="http://schemas.microsoft.com/office/drawing/2016/SVG/main" r:embed="rId6"/>
                </a:ext>
              </a:extLst>
            </a:blip>
            <a:stretch>
              <a:fillRect l="0" t="0" r="-1289" b="-8757"/>
            </a:stretch>
          </a:blipFill>
        </p:spPr>
      </p:sp>
      <p:sp>
        <p:nvSpPr>
          <p:cNvPr name="TextBox 6" id="6"/>
          <p:cNvSpPr txBox="true"/>
          <p:nvPr/>
        </p:nvSpPr>
        <p:spPr>
          <a:xfrm rot="0">
            <a:off x="4429435" y="2119952"/>
            <a:ext cx="13397616" cy="2233295"/>
          </a:xfrm>
          <a:prstGeom prst="rect">
            <a:avLst/>
          </a:prstGeom>
        </p:spPr>
        <p:txBody>
          <a:bodyPr anchor="t" rtlCol="false" tIns="0" lIns="0" bIns="0" rIns="0">
            <a:spAutoFit/>
          </a:bodyPr>
          <a:lstStyle/>
          <a:p>
            <a:pPr>
              <a:lnSpc>
                <a:spcPts val="4480"/>
              </a:lnSpc>
            </a:pPr>
            <a:r>
              <a:rPr lang="en-US" sz="3200">
                <a:solidFill>
                  <a:srgbClr val="000000"/>
                </a:solidFill>
                <a:latin typeface="Alice"/>
              </a:rPr>
              <a:t>There are native phragmites, which are called Common Reed, and then there are invasive phragmites called European Common Reed. The invasive species has certain characteristics that classify it as invasive, which include: </a:t>
            </a:r>
          </a:p>
        </p:txBody>
      </p:sp>
      <p:sp>
        <p:nvSpPr>
          <p:cNvPr name="TextBox 7" id="7"/>
          <p:cNvSpPr txBox="true"/>
          <p:nvPr/>
        </p:nvSpPr>
        <p:spPr>
          <a:xfrm rot="0">
            <a:off x="5125211" y="4515172"/>
            <a:ext cx="12406753" cy="3919220"/>
          </a:xfrm>
          <a:prstGeom prst="rect">
            <a:avLst/>
          </a:prstGeom>
        </p:spPr>
        <p:txBody>
          <a:bodyPr anchor="t" rtlCol="false" tIns="0" lIns="0" bIns="0" rIns="0">
            <a:spAutoFit/>
          </a:bodyPr>
          <a:lstStyle/>
          <a:p>
            <a:pPr marL="690881" indent="-345440" lvl="1">
              <a:lnSpc>
                <a:spcPts val="4480"/>
              </a:lnSpc>
              <a:buFont typeface="Arial"/>
              <a:buChar char="•"/>
            </a:pPr>
            <a:r>
              <a:rPr lang="en-US" sz="3200">
                <a:solidFill>
                  <a:srgbClr val="000000"/>
                </a:solidFill>
                <a:latin typeface="Alice"/>
              </a:rPr>
              <a:t>The ability to spread quickly</a:t>
            </a:r>
          </a:p>
          <a:p>
            <a:pPr marL="690881" indent="-345440" lvl="1">
              <a:lnSpc>
                <a:spcPts val="4480"/>
              </a:lnSpc>
              <a:buFont typeface="Arial"/>
              <a:buChar char="•"/>
            </a:pPr>
            <a:r>
              <a:rPr lang="en-US" sz="3200">
                <a:solidFill>
                  <a:srgbClr val="000000"/>
                </a:solidFill>
                <a:latin typeface="Alice"/>
              </a:rPr>
              <a:t>The ability to out-compete neighbouring native species for water and nutrients </a:t>
            </a:r>
          </a:p>
          <a:p>
            <a:pPr marL="690881" indent="-345440" lvl="1">
              <a:lnSpc>
                <a:spcPts val="4480"/>
              </a:lnSpc>
              <a:buFont typeface="Arial"/>
              <a:buChar char="•"/>
            </a:pPr>
            <a:r>
              <a:rPr lang="en-US" sz="3200">
                <a:solidFill>
                  <a:srgbClr val="000000"/>
                </a:solidFill>
                <a:latin typeface="Alice"/>
              </a:rPr>
              <a:t>The ability to release toxins from the roots in to the soil which hinders the growth of neighbouring native species</a:t>
            </a:r>
          </a:p>
          <a:p>
            <a:pPr marL="690881" indent="-345440" lvl="1">
              <a:lnSpc>
                <a:spcPts val="4480"/>
              </a:lnSpc>
              <a:buFont typeface="Arial"/>
              <a:buChar char="•"/>
            </a:pPr>
            <a:r>
              <a:rPr lang="en-US" sz="3200">
                <a:solidFill>
                  <a:srgbClr val="000000"/>
                </a:solidFill>
                <a:latin typeface="Alice"/>
              </a:rPr>
              <a:t>The ability to grow extremely long roots which allows it to survive in drier areas (can search farther for water) </a:t>
            </a:r>
          </a:p>
        </p:txBody>
      </p:sp>
      <p:sp>
        <p:nvSpPr>
          <p:cNvPr name="TextBox 8" id="8"/>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2280348"/>
            <a:ext cx="13191427" cy="13076002"/>
          </a:xfrm>
          <a:custGeom>
            <a:avLst/>
            <a:gdLst/>
            <a:ahLst/>
            <a:cxnLst/>
            <a:rect r="r" b="b" t="t" l="l"/>
            <a:pathLst>
              <a:path h="13076002" w="13191427">
                <a:moveTo>
                  <a:pt x="0" y="0"/>
                </a:moveTo>
                <a:lnTo>
                  <a:pt x="13191427" y="0"/>
                </a:lnTo>
                <a:lnTo>
                  <a:pt x="13191427" y="13076002"/>
                </a:lnTo>
                <a:lnTo>
                  <a:pt x="0" y="130760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a:hlinkClick r:id="rId6" action="ppaction://hlinksldjump"/>
          </p:cNvPr>
          <p:cNvSpPr/>
          <p:nvPr/>
        </p:nvSpPr>
        <p:spPr>
          <a:xfrm flipH="false" flipV="false" rot="0">
            <a:off x="14874555" y="8704025"/>
            <a:ext cx="2384745" cy="1010265"/>
          </a:xfrm>
          <a:custGeom>
            <a:avLst/>
            <a:gdLst/>
            <a:ahLst/>
            <a:cxnLst/>
            <a:rect r="r" b="b" t="t" l="l"/>
            <a:pathLst>
              <a:path h="1010265" w="2384745">
                <a:moveTo>
                  <a:pt x="0" y="0"/>
                </a:moveTo>
                <a:lnTo>
                  <a:pt x="2384745" y="0"/>
                </a:lnTo>
                <a:lnTo>
                  <a:pt x="2384745" y="1010265"/>
                </a:lnTo>
                <a:lnTo>
                  <a:pt x="0" y="10102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823296" y="3476369"/>
            <a:ext cx="1184408" cy="919531"/>
          </a:xfrm>
          <a:custGeom>
            <a:avLst/>
            <a:gdLst/>
            <a:ahLst/>
            <a:cxnLst/>
            <a:rect r="r" b="b" t="t" l="l"/>
            <a:pathLst>
              <a:path h="919531" w="1184408">
                <a:moveTo>
                  <a:pt x="0" y="0"/>
                </a:moveTo>
                <a:lnTo>
                  <a:pt x="1184407" y="0"/>
                </a:lnTo>
                <a:lnTo>
                  <a:pt x="1184407" y="919531"/>
                </a:lnTo>
                <a:lnTo>
                  <a:pt x="0" y="9195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179449">
            <a:off x="13206954" y="4514469"/>
            <a:ext cx="417092" cy="115743"/>
          </a:xfrm>
          <a:custGeom>
            <a:avLst/>
            <a:gdLst/>
            <a:ahLst/>
            <a:cxnLst/>
            <a:rect r="r" b="b" t="t" l="l"/>
            <a:pathLst>
              <a:path h="115743" w="417092">
                <a:moveTo>
                  <a:pt x="0" y="0"/>
                </a:moveTo>
                <a:lnTo>
                  <a:pt x="417091" y="0"/>
                </a:lnTo>
                <a:lnTo>
                  <a:pt x="417091" y="115743"/>
                </a:lnTo>
                <a:lnTo>
                  <a:pt x="0" y="11574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6" id="6"/>
          <p:cNvSpPr txBox="true"/>
          <p:nvPr/>
        </p:nvSpPr>
        <p:spPr>
          <a:xfrm rot="0">
            <a:off x="456950" y="914400"/>
            <a:ext cx="6861125" cy="955209"/>
          </a:xfrm>
          <a:prstGeom prst="rect">
            <a:avLst/>
          </a:prstGeom>
        </p:spPr>
        <p:txBody>
          <a:bodyPr anchor="t" rtlCol="false" tIns="0" lIns="0" bIns="0" rIns="0">
            <a:spAutoFit/>
          </a:bodyPr>
          <a:lstStyle/>
          <a:p>
            <a:pPr algn="ctr">
              <a:lnSpc>
                <a:spcPts val="7725"/>
              </a:lnSpc>
            </a:pPr>
            <a:r>
              <a:rPr lang="en-US" sz="5518">
                <a:solidFill>
                  <a:srgbClr val="000000"/>
                </a:solidFill>
                <a:latin typeface="Alice"/>
              </a:rPr>
              <a:t>What is their impact? </a:t>
            </a:r>
          </a:p>
        </p:txBody>
      </p:sp>
      <p:sp>
        <p:nvSpPr>
          <p:cNvPr name="TextBox 7" id="7"/>
          <p:cNvSpPr txBox="true"/>
          <p:nvPr/>
        </p:nvSpPr>
        <p:spPr>
          <a:xfrm rot="0">
            <a:off x="831268" y="2254432"/>
            <a:ext cx="8895365" cy="1481455"/>
          </a:xfrm>
          <a:prstGeom prst="rect">
            <a:avLst/>
          </a:prstGeom>
        </p:spPr>
        <p:txBody>
          <a:bodyPr anchor="t" rtlCol="false" tIns="0" lIns="0" bIns="0" rIns="0">
            <a:spAutoFit/>
          </a:bodyPr>
          <a:lstStyle/>
          <a:p>
            <a:pPr>
              <a:lnSpc>
                <a:spcPts val="3920"/>
              </a:lnSpc>
            </a:pPr>
            <a:r>
              <a:rPr lang="en-US" sz="2800">
                <a:solidFill>
                  <a:srgbClr val="000000"/>
                </a:solidFill>
                <a:latin typeface="Alice"/>
              </a:rPr>
              <a:t>Invasive phragmites pose a dangerous threat to the balance of ecosystems, as their impacts have been seen in many different areas. The impacts include:</a:t>
            </a:r>
          </a:p>
        </p:txBody>
      </p:sp>
      <p:sp>
        <p:nvSpPr>
          <p:cNvPr name="TextBox 8" id="8"/>
          <p:cNvSpPr txBox="true"/>
          <p:nvPr/>
        </p:nvSpPr>
        <p:spPr>
          <a:xfrm rot="0">
            <a:off x="1600950" y="4020208"/>
            <a:ext cx="8323115" cy="5306695"/>
          </a:xfrm>
          <a:prstGeom prst="rect">
            <a:avLst/>
          </a:prstGeom>
        </p:spPr>
        <p:txBody>
          <a:bodyPr anchor="t" rtlCol="false" tIns="0" lIns="0" bIns="0" rIns="0">
            <a:spAutoFit/>
          </a:bodyPr>
          <a:lstStyle/>
          <a:p>
            <a:pPr marL="582933" indent="-291467" lvl="1">
              <a:lnSpc>
                <a:spcPts val="3780"/>
              </a:lnSpc>
              <a:buFont typeface="Arial"/>
              <a:buChar char="•"/>
            </a:pPr>
            <a:r>
              <a:rPr lang="en-US" sz="2700">
                <a:solidFill>
                  <a:srgbClr val="000000"/>
                </a:solidFill>
                <a:latin typeface="Alice"/>
              </a:rPr>
              <a:t>Crowding out native species in an area (taking up too much space), which decreases plant diversity </a:t>
            </a:r>
          </a:p>
          <a:p>
            <a:pPr marL="582933" indent="-291467" lvl="1">
              <a:lnSpc>
                <a:spcPts val="3780"/>
              </a:lnSpc>
              <a:buFont typeface="Arial"/>
              <a:buChar char="•"/>
            </a:pPr>
            <a:r>
              <a:rPr lang="en-US" sz="2700">
                <a:solidFill>
                  <a:srgbClr val="000000"/>
                </a:solidFill>
                <a:latin typeface="Alice"/>
              </a:rPr>
              <a:t>Providing inadequate habitat and food sources for surrounding plants and animals</a:t>
            </a:r>
          </a:p>
          <a:p>
            <a:pPr marL="582933" indent="-291467" lvl="1">
              <a:lnSpc>
                <a:spcPts val="3780"/>
              </a:lnSpc>
              <a:buFont typeface="Arial"/>
              <a:buChar char="•"/>
            </a:pPr>
            <a:r>
              <a:rPr lang="en-US" sz="2700">
                <a:solidFill>
                  <a:srgbClr val="000000"/>
                </a:solidFill>
                <a:latin typeface="Alice"/>
              </a:rPr>
              <a:t>Depleting overall water levels because it grows quickly and requires a lot of water</a:t>
            </a:r>
          </a:p>
          <a:p>
            <a:pPr marL="582933" indent="-291467" lvl="1">
              <a:lnSpc>
                <a:spcPts val="3780"/>
              </a:lnSpc>
              <a:buFont typeface="Arial"/>
              <a:buChar char="•"/>
            </a:pPr>
            <a:r>
              <a:rPr lang="en-US" sz="2700">
                <a:solidFill>
                  <a:srgbClr val="000000"/>
                </a:solidFill>
                <a:latin typeface="Alice"/>
              </a:rPr>
              <a:t>Increasing fire hazards because of a high percentage of dead biomass </a:t>
            </a:r>
          </a:p>
          <a:p>
            <a:pPr marL="582933" indent="-291467" lvl="1">
              <a:lnSpc>
                <a:spcPts val="3780"/>
              </a:lnSpc>
              <a:buFont typeface="Arial"/>
              <a:buChar char="•"/>
            </a:pPr>
            <a:r>
              <a:rPr lang="en-US" sz="2700">
                <a:solidFill>
                  <a:srgbClr val="000000"/>
                </a:solidFill>
                <a:latin typeface="Alice"/>
              </a:rPr>
              <a:t>Affecting agriculture, road safety and recreational activities such as boating, swimming and angling </a:t>
            </a:r>
          </a:p>
          <a:p>
            <a:pPr>
              <a:lnSpc>
                <a:spcPts val="4480"/>
              </a:lnSpc>
            </a:pPr>
          </a:p>
        </p:txBody>
      </p:sp>
      <p:sp>
        <p:nvSpPr>
          <p:cNvPr name="TextBox 9" id="9"/>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14874555" y="905611"/>
            <a:ext cx="2384745" cy="1010265"/>
          </a:xfrm>
          <a:custGeom>
            <a:avLst/>
            <a:gdLst/>
            <a:ahLst/>
            <a:cxnLst/>
            <a:rect r="r" b="b" t="t" l="l"/>
            <a:pathLst>
              <a:path h="1010265" w="2384745">
                <a:moveTo>
                  <a:pt x="0" y="0"/>
                </a:moveTo>
                <a:lnTo>
                  <a:pt x="2384745" y="0"/>
                </a:lnTo>
                <a:lnTo>
                  <a:pt x="2384745" y="1010265"/>
                </a:lnTo>
                <a:lnTo>
                  <a:pt x="0" y="1010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4094064">
            <a:off x="331818" y="208729"/>
            <a:ext cx="1393764" cy="1393764"/>
          </a:xfrm>
          <a:custGeom>
            <a:avLst/>
            <a:gdLst/>
            <a:ahLst/>
            <a:cxnLst/>
            <a:rect r="r" b="b" t="t" l="l"/>
            <a:pathLst>
              <a:path h="1393764" w="1393764">
                <a:moveTo>
                  <a:pt x="0" y="0"/>
                </a:moveTo>
                <a:lnTo>
                  <a:pt x="1393764" y="0"/>
                </a:lnTo>
                <a:lnTo>
                  <a:pt x="1393764" y="1393764"/>
                </a:lnTo>
                <a:lnTo>
                  <a:pt x="0" y="13937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aphicFrame>
        <p:nvGraphicFramePr>
          <p:cNvPr name="Table 4" id="4"/>
          <p:cNvGraphicFramePr>
            <a:graphicFrameLocks noGrp="true"/>
          </p:cNvGraphicFramePr>
          <p:nvPr/>
        </p:nvGraphicFramePr>
        <p:xfrm>
          <a:off x="1313811" y="2551745"/>
          <a:ext cx="11640176" cy="6162675"/>
        </p:xfrm>
        <a:graphic>
          <a:graphicData uri="http://schemas.openxmlformats.org/drawingml/2006/table">
            <a:tbl>
              <a:tblPr/>
              <a:tblGrid>
                <a:gridCol w="5929114"/>
                <a:gridCol w="5711062"/>
              </a:tblGrid>
              <a:tr h="1102189">
                <a:tc>
                  <a:txBody>
                    <a:bodyPr anchor="t" rtlCol="false"/>
                    <a:lstStyle/>
                    <a:p>
                      <a:pPr algn="ctr">
                        <a:lnSpc>
                          <a:spcPts val="5320"/>
                        </a:lnSpc>
                        <a:defRPr/>
                      </a:pPr>
                      <a:r>
                        <a:rPr lang="en-US" sz="3800">
                          <a:solidFill>
                            <a:srgbClr val="000000"/>
                          </a:solidFill>
                          <a:latin typeface="ABeeZee"/>
                        </a:rPr>
                        <a:t>Invasive Characteristics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5320"/>
                        </a:lnSpc>
                        <a:defRPr/>
                      </a:pPr>
                      <a:r>
                        <a:rPr lang="en-US" sz="3800">
                          <a:solidFill>
                            <a:srgbClr val="000000"/>
                          </a:solidFill>
                          <a:latin typeface="ABeeZee"/>
                        </a:rPr>
                        <a:t>Native Characteristics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515">
                <a:tc>
                  <a:txBody>
                    <a:bodyPr anchor="t" rtlCol="false"/>
                    <a:lstStyle/>
                    <a:p>
                      <a:pPr algn="ctr">
                        <a:lnSpc>
                          <a:spcPts val="4200"/>
                        </a:lnSpc>
                        <a:defRPr/>
                      </a:pPr>
                      <a:r>
                        <a:rPr lang="en-US" sz="3000">
                          <a:solidFill>
                            <a:srgbClr val="000000"/>
                          </a:solidFill>
                          <a:latin typeface="ABeeZee"/>
                        </a:rPr>
                        <a:t>Grow in very dense patches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BeeZee"/>
                        </a:rPr>
                        <a:t>Less dense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515">
                <a:tc>
                  <a:txBody>
                    <a:bodyPr anchor="t" rtlCol="false"/>
                    <a:lstStyle/>
                    <a:p>
                      <a:pPr algn="ctr">
                        <a:lnSpc>
                          <a:spcPts val="4200"/>
                        </a:lnSpc>
                        <a:defRPr/>
                      </a:pPr>
                      <a:r>
                        <a:rPr lang="en-US" sz="3000">
                          <a:solidFill>
                            <a:srgbClr val="000000"/>
                          </a:solidFill>
                          <a:latin typeface="ABeeZee"/>
                        </a:rPr>
                        <a:t>Can grow to 6 m or higher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BeeZee"/>
                        </a:rPr>
                        <a:t>Can grow to 2 m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504728">
                <a:tc>
                  <a:txBody>
                    <a:bodyPr anchor="t" rtlCol="false"/>
                    <a:lstStyle/>
                    <a:p>
                      <a:pPr algn="ctr">
                        <a:lnSpc>
                          <a:spcPts val="4200"/>
                        </a:lnSpc>
                        <a:defRPr/>
                      </a:pPr>
                      <a:r>
                        <a:rPr lang="en-US" sz="3000">
                          <a:solidFill>
                            <a:srgbClr val="000000"/>
                          </a:solidFill>
                          <a:latin typeface="ABeeZee"/>
                        </a:rPr>
                        <a:t>Stems are tan or beige, with blue-green leaves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BeeZee"/>
                        </a:rPr>
                        <a:t>Stems are reddish brown with yellow-green leaves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504728">
                <a:tc>
                  <a:txBody>
                    <a:bodyPr anchor="t" rtlCol="false"/>
                    <a:lstStyle/>
                    <a:p>
                      <a:pPr algn="ctr">
                        <a:lnSpc>
                          <a:spcPts val="4200"/>
                        </a:lnSpc>
                        <a:defRPr/>
                      </a:pPr>
                      <a:r>
                        <a:rPr lang="en-US" sz="3000">
                          <a:solidFill>
                            <a:srgbClr val="000000"/>
                          </a:solidFill>
                          <a:latin typeface="ABeeZee"/>
                        </a:rPr>
                        <a:t>Compact and longer seed heads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BeeZee"/>
                        </a:rPr>
                        <a:t>Open and smaller seed heads </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grpSp>
        <p:nvGrpSpPr>
          <p:cNvPr name="Group 5" id="5"/>
          <p:cNvGrpSpPr/>
          <p:nvPr/>
        </p:nvGrpSpPr>
        <p:grpSpPr>
          <a:xfrm rot="0">
            <a:off x="13261863" y="4737601"/>
            <a:ext cx="3228133" cy="895482"/>
            <a:chOff x="0" y="0"/>
            <a:chExt cx="5802797" cy="1609692"/>
          </a:xfrm>
        </p:grpSpPr>
        <p:sp>
          <p:nvSpPr>
            <p:cNvPr name="Freeform 6" id="6"/>
            <p:cNvSpPr/>
            <p:nvPr/>
          </p:nvSpPr>
          <p:spPr>
            <a:xfrm flipH="false" flipV="false" rot="0">
              <a:off x="0" y="0"/>
              <a:ext cx="5802797" cy="1609692"/>
            </a:xfrm>
            <a:custGeom>
              <a:avLst/>
              <a:gdLst/>
              <a:ahLst/>
              <a:cxnLst/>
              <a:rect r="r" b="b" t="t" l="l"/>
              <a:pathLst>
                <a:path h="1609692" w="5802797">
                  <a:moveTo>
                    <a:pt x="0" y="0"/>
                  </a:moveTo>
                  <a:lnTo>
                    <a:pt x="0" y="1609692"/>
                  </a:lnTo>
                  <a:lnTo>
                    <a:pt x="5802797" y="1609692"/>
                  </a:lnTo>
                  <a:lnTo>
                    <a:pt x="5802797" y="0"/>
                  </a:lnTo>
                  <a:lnTo>
                    <a:pt x="0" y="0"/>
                  </a:lnTo>
                  <a:close/>
                  <a:moveTo>
                    <a:pt x="5741837" y="1548732"/>
                  </a:moveTo>
                  <a:lnTo>
                    <a:pt x="59690" y="1548732"/>
                  </a:lnTo>
                  <a:lnTo>
                    <a:pt x="59690" y="59690"/>
                  </a:lnTo>
                  <a:lnTo>
                    <a:pt x="5741837" y="59690"/>
                  </a:lnTo>
                  <a:lnTo>
                    <a:pt x="5741837" y="1548732"/>
                  </a:lnTo>
                  <a:close/>
                </a:path>
              </a:pathLst>
            </a:custGeom>
            <a:solidFill>
              <a:srgbClr val="1B4942"/>
            </a:solidFill>
          </p:spPr>
        </p:sp>
      </p:grpSp>
      <p:grpSp>
        <p:nvGrpSpPr>
          <p:cNvPr name="Group 7" id="7"/>
          <p:cNvGrpSpPr/>
          <p:nvPr/>
        </p:nvGrpSpPr>
        <p:grpSpPr>
          <a:xfrm rot="0">
            <a:off x="13261863" y="6159205"/>
            <a:ext cx="3228133" cy="895482"/>
            <a:chOff x="0" y="0"/>
            <a:chExt cx="5802797" cy="1609692"/>
          </a:xfrm>
        </p:grpSpPr>
        <p:sp>
          <p:nvSpPr>
            <p:cNvPr name="Freeform 8" id="8"/>
            <p:cNvSpPr/>
            <p:nvPr/>
          </p:nvSpPr>
          <p:spPr>
            <a:xfrm flipH="false" flipV="false" rot="0">
              <a:off x="0" y="0"/>
              <a:ext cx="5802797" cy="1609692"/>
            </a:xfrm>
            <a:custGeom>
              <a:avLst/>
              <a:gdLst/>
              <a:ahLst/>
              <a:cxnLst/>
              <a:rect r="r" b="b" t="t" l="l"/>
              <a:pathLst>
                <a:path h="1609692" w="5802797">
                  <a:moveTo>
                    <a:pt x="0" y="0"/>
                  </a:moveTo>
                  <a:lnTo>
                    <a:pt x="0" y="1609692"/>
                  </a:lnTo>
                  <a:lnTo>
                    <a:pt x="5802797" y="1609692"/>
                  </a:lnTo>
                  <a:lnTo>
                    <a:pt x="5802797" y="0"/>
                  </a:lnTo>
                  <a:lnTo>
                    <a:pt x="0" y="0"/>
                  </a:lnTo>
                  <a:close/>
                  <a:moveTo>
                    <a:pt x="5741837" y="1548732"/>
                  </a:moveTo>
                  <a:lnTo>
                    <a:pt x="59690" y="1548732"/>
                  </a:lnTo>
                  <a:lnTo>
                    <a:pt x="59690" y="59690"/>
                  </a:lnTo>
                  <a:lnTo>
                    <a:pt x="5741837" y="59690"/>
                  </a:lnTo>
                  <a:lnTo>
                    <a:pt x="5741837" y="1548732"/>
                  </a:lnTo>
                  <a:close/>
                </a:path>
              </a:pathLst>
            </a:custGeom>
            <a:solidFill>
              <a:srgbClr val="1B4942"/>
            </a:solidFill>
          </p:spPr>
        </p:sp>
      </p:grpSp>
      <p:grpSp>
        <p:nvGrpSpPr>
          <p:cNvPr name="Group 9" id="9"/>
          <p:cNvGrpSpPr/>
          <p:nvPr/>
        </p:nvGrpSpPr>
        <p:grpSpPr>
          <a:xfrm rot="0">
            <a:off x="13261863" y="7578562"/>
            <a:ext cx="3228133" cy="895482"/>
            <a:chOff x="0" y="0"/>
            <a:chExt cx="5802797" cy="1609692"/>
          </a:xfrm>
        </p:grpSpPr>
        <p:sp>
          <p:nvSpPr>
            <p:cNvPr name="Freeform 10" id="10"/>
            <p:cNvSpPr/>
            <p:nvPr/>
          </p:nvSpPr>
          <p:spPr>
            <a:xfrm flipH="false" flipV="false" rot="0">
              <a:off x="0" y="0"/>
              <a:ext cx="5802797" cy="1609692"/>
            </a:xfrm>
            <a:custGeom>
              <a:avLst/>
              <a:gdLst/>
              <a:ahLst/>
              <a:cxnLst/>
              <a:rect r="r" b="b" t="t" l="l"/>
              <a:pathLst>
                <a:path h="1609692" w="5802797">
                  <a:moveTo>
                    <a:pt x="0" y="0"/>
                  </a:moveTo>
                  <a:lnTo>
                    <a:pt x="0" y="1609692"/>
                  </a:lnTo>
                  <a:lnTo>
                    <a:pt x="5802797" y="1609692"/>
                  </a:lnTo>
                  <a:lnTo>
                    <a:pt x="5802797" y="0"/>
                  </a:lnTo>
                  <a:lnTo>
                    <a:pt x="0" y="0"/>
                  </a:lnTo>
                  <a:close/>
                  <a:moveTo>
                    <a:pt x="5741837" y="1548732"/>
                  </a:moveTo>
                  <a:lnTo>
                    <a:pt x="59690" y="1548732"/>
                  </a:lnTo>
                  <a:lnTo>
                    <a:pt x="59690" y="59690"/>
                  </a:lnTo>
                  <a:lnTo>
                    <a:pt x="5741837" y="59690"/>
                  </a:lnTo>
                  <a:lnTo>
                    <a:pt x="5741837" y="1548732"/>
                  </a:lnTo>
                  <a:close/>
                </a:path>
              </a:pathLst>
            </a:custGeom>
            <a:solidFill>
              <a:srgbClr val="1B4942"/>
            </a:solidFill>
          </p:spPr>
        </p:sp>
      </p:grpSp>
      <p:sp>
        <p:nvSpPr>
          <p:cNvPr name="TextBox 11" id="11"/>
          <p:cNvSpPr txBox="true"/>
          <p:nvPr/>
        </p:nvSpPr>
        <p:spPr>
          <a:xfrm rot="0">
            <a:off x="2979008" y="914400"/>
            <a:ext cx="9974979" cy="955209"/>
          </a:xfrm>
          <a:prstGeom prst="rect">
            <a:avLst/>
          </a:prstGeom>
        </p:spPr>
        <p:txBody>
          <a:bodyPr anchor="t" rtlCol="false" tIns="0" lIns="0" bIns="0" rIns="0">
            <a:spAutoFit/>
          </a:bodyPr>
          <a:lstStyle/>
          <a:p>
            <a:pPr algn="ctr">
              <a:lnSpc>
                <a:spcPts val="7725"/>
              </a:lnSpc>
            </a:pPr>
            <a:r>
              <a:rPr lang="en-US" sz="5518">
                <a:solidFill>
                  <a:srgbClr val="000000"/>
                </a:solidFill>
                <a:latin typeface="Alice"/>
              </a:rPr>
              <a:t>How are they Identified?  </a:t>
            </a:r>
          </a:p>
        </p:txBody>
      </p:sp>
      <p:sp>
        <p:nvSpPr>
          <p:cNvPr name="TextBox 12" id="12"/>
          <p:cNvSpPr txBox="true"/>
          <p:nvPr/>
        </p:nvSpPr>
        <p:spPr>
          <a:xfrm rot="0">
            <a:off x="13261863" y="7683720"/>
            <a:ext cx="3228133" cy="599440"/>
          </a:xfrm>
          <a:prstGeom prst="rect">
            <a:avLst/>
          </a:prstGeom>
        </p:spPr>
        <p:txBody>
          <a:bodyPr anchor="t" rtlCol="false" tIns="0" lIns="0" bIns="0" rIns="0">
            <a:spAutoFit/>
          </a:bodyPr>
          <a:lstStyle/>
          <a:p>
            <a:pPr algn="ctr">
              <a:lnSpc>
                <a:spcPts val="4759"/>
              </a:lnSpc>
            </a:pPr>
            <a:r>
              <a:rPr lang="en-US" sz="3399" u="sng">
                <a:solidFill>
                  <a:srgbClr val="000000"/>
                </a:solidFill>
                <a:latin typeface="Alice"/>
                <a:hlinkClick r:id="rId7" action="ppaction://hlinksldjump"/>
              </a:rPr>
              <a:t>Image</a:t>
            </a:r>
          </a:p>
        </p:txBody>
      </p:sp>
      <p:sp>
        <p:nvSpPr>
          <p:cNvPr name="TextBox 13" id="13"/>
          <p:cNvSpPr txBox="true"/>
          <p:nvPr/>
        </p:nvSpPr>
        <p:spPr>
          <a:xfrm rot="0">
            <a:off x="13261863" y="6264363"/>
            <a:ext cx="3228133" cy="599440"/>
          </a:xfrm>
          <a:prstGeom prst="rect">
            <a:avLst/>
          </a:prstGeom>
        </p:spPr>
        <p:txBody>
          <a:bodyPr anchor="t" rtlCol="false" tIns="0" lIns="0" bIns="0" rIns="0">
            <a:spAutoFit/>
          </a:bodyPr>
          <a:lstStyle/>
          <a:p>
            <a:pPr algn="ctr">
              <a:lnSpc>
                <a:spcPts val="4759"/>
              </a:lnSpc>
            </a:pPr>
            <a:r>
              <a:rPr lang="en-US" sz="3399" u="sng">
                <a:solidFill>
                  <a:srgbClr val="000000"/>
                </a:solidFill>
                <a:latin typeface="Alice"/>
                <a:hlinkClick r:id="rId8" action="ppaction://hlinksldjump"/>
              </a:rPr>
              <a:t>Image</a:t>
            </a:r>
          </a:p>
        </p:txBody>
      </p:sp>
      <p:sp>
        <p:nvSpPr>
          <p:cNvPr name="TextBox 14" id="14"/>
          <p:cNvSpPr txBox="true"/>
          <p:nvPr/>
        </p:nvSpPr>
        <p:spPr>
          <a:xfrm rot="0">
            <a:off x="13261863" y="4845390"/>
            <a:ext cx="3228133" cy="599440"/>
          </a:xfrm>
          <a:prstGeom prst="rect">
            <a:avLst/>
          </a:prstGeom>
        </p:spPr>
        <p:txBody>
          <a:bodyPr anchor="t" rtlCol="false" tIns="0" lIns="0" bIns="0" rIns="0">
            <a:spAutoFit/>
          </a:bodyPr>
          <a:lstStyle/>
          <a:p>
            <a:pPr algn="ctr">
              <a:lnSpc>
                <a:spcPts val="4759"/>
              </a:lnSpc>
            </a:pPr>
            <a:r>
              <a:rPr lang="en-US" sz="3399" u="sng">
                <a:solidFill>
                  <a:srgbClr val="000000"/>
                </a:solidFill>
                <a:latin typeface="Alice"/>
                <a:hlinkClick r:id="rId9" action="ppaction://hlinksldjump"/>
              </a:rPr>
              <a:t>Image</a:t>
            </a:r>
          </a:p>
        </p:txBody>
      </p:sp>
      <p:sp>
        <p:nvSpPr>
          <p:cNvPr name="TextBox 15" id="15"/>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23834" y="423834"/>
            <a:ext cx="1209732" cy="1209732"/>
          </a:xfrm>
          <a:custGeom>
            <a:avLst/>
            <a:gdLst/>
            <a:ahLst/>
            <a:cxnLst/>
            <a:rect r="r" b="b" t="t" l="l"/>
            <a:pathLst>
              <a:path h="1209732" w="1209732">
                <a:moveTo>
                  <a:pt x="0" y="0"/>
                </a:moveTo>
                <a:lnTo>
                  <a:pt x="1209732" y="0"/>
                </a:lnTo>
                <a:lnTo>
                  <a:pt x="1209732" y="1209732"/>
                </a:lnTo>
                <a:lnTo>
                  <a:pt x="0" y="12097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94738" y="-95113"/>
            <a:ext cx="15893262" cy="9775158"/>
          </a:xfrm>
          <a:custGeom>
            <a:avLst/>
            <a:gdLst/>
            <a:ahLst/>
            <a:cxnLst/>
            <a:rect r="r" b="b" t="t" l="l"/>
            <a:pathLst>
              <a:path h="9775158" w="15893262">
                <a:moveTo>
                  <a:pt x="0" y="0"/>
                </a:moveTo>
                <a:lnTo>
                  <a:pt x="15893262" y="0"/>
                </a:lnTo>
                <a:lnTo>
                  <a:pt x="15893262" y="9775158"/>
                </a:lnTo>
                <a:lnTo>
                  <a:pt x="0" y="9775158"/>
                </a:lnTo>
                <a:lnTo>
                  <a:pt x="0" y="0"/>
                </a:lnTo>
                <a:close/>
              </a:path>
            </a:pathLst>
          </a:custGeom>
          <a:blipFill>
            <a:blip r:embed="rId5"/>
            <a:stretch>
              <a:fillRect l="0" t="0" r="0" b="-6209"/>
            </a:stretch>
          </a:blipFill>
        </p:spPr>
      </p:sp>
      <p:sp>
        <p:nvSpPr>
          <p:cNvPr name="Freeform 4" id="4"/>
          <p:cNvSpPr/>
          <p:nvPr/>
        </p:nvSpPr>
        <p:spPr>
          <a:xfrm flipH="false" flipV="false" rot="7011106">
            <a:off x="4795956" y="644090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6077905" y="7039872"/>
            <a:ext cx="2536111" cy="253611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D4CF"/>
            </a:solidFill>
          </p:spPr>
        </p:sp>
        <p:sp>
          <p:nvSpPr>
            <p:cNvPr name="TextBox 7" id="7"/>
            <p:cNvSpPr txBox="true"/>
            <p:nvPr/>
          </p:nvSpPr>
          <p:spPr>
            <a:xfrm>
              <a:off x="76200" y="9525"/>
              <a:ext cx="660400" cy="727075"/>
            </a:xfrm>
            <a:prstGeom prst="rect">
              <a:avLst/>
            </a:prstGeom>
          </p:spPr>
          <p:txBody>
            <a:bodyPr anchor="ctr" rtlCol="false" tIns="50800" lIns="50800" bIns="50800" rIns="50800"/>
            <a:lstStyle/>
            <a:p>
              <a:pPr algn="ctr">
                <a:lnSpc>
                  <a:spcPts val="4340"/>
                </a:lnSpc>
              </a:pPr>
              <a:r>
                <a:rPr lang="en-US" sz="3100">
                  <a:solidFill>
                    <a:srgbClr val="000000"/>
                  </a:solidFill>
                  <a:latin typeface="ABeeZee Bold"/>
                </a:rPr>
                <a:t>SHORTER </a:t>
              </a:r>
            </a:p>
          </p:txBody>
        </p:sp>
      </p:grpSp>
      <p:sp>
        <p:nvSpPr>
          <p:cNvPr name="Freeform 8" id="8"/>
          <p:cNvSpPr/>
          <p:nvPr/>
        </p:nvSpPr>
        <p:spPr>
          <a:xfrm flipH="true" flipV="false" rot="-6306603">
            <a:off x="8525848" y="515963"/>
            <a:ext cx="4114800" cy="4114800"/>
          </a:xfrm>
          <a:custGeom>
            <a:avLst/>
            <a:gdLst/>
            <a:ahLst/>
            <a:cxnLst/>
            <a:rect r="r" b="b" t="t" l="l"/>
            <a:pathLst>
              <a:path h="4114800" w="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8904086" y="1028700"/>
            <a:ext cx="2536111" cy="2536111"/>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D4CF"/>
            </a:solidFill>
          </p:spPr>
        </p:sp>
        <p:sp>
          <p:nvSpPr>
            <p:cNvPr name="TextBox 11" id="11"/>
            <p:cNvSpPr txBox="true"/>
            <p:nvPr/>
          </p:nvSpPr>
          <p:spPr>
            <a:xfrm>
              <a:off x="76200" y="9525"/>
              <a:ext cx="660400" cy="727075"/>
            </a:xfrm>
            <a:prstGeom prst="rect">
              <a:avLst/>
            </a:prstGeom>
          </p:spPr>
          <p:txBody>
            <a:bodyPr anchor="ctr" rtlCol="false" tIns="50800" lIns="50800" bIns="50800" rIns="50800"/>
            <a:lstStyle/>
            <a:p>
              <a:pPr algn="ctr">
                <a:lnSpc>
                  <a:spcPts val="4340"/>
                </a:lnSpc>
              </a:pPr>
              <a:r>
                <a:rPr lang="en-US" sz="3100">
                  <a:solidFill>
                    <a:srgbClr val="000000"/>
                  </a:solidFill>
                  <a:latin typeface="ABeeZee Bold"/>
                </a:rPr>
                <a:t>TALLER </a:t>
              </a:r>
            </a:p>
          </p:txBody>
        </p:sp>
      </p:grpSp>
      <p:sp>
        <p:nvSpPr>
          <p:cNvPr name="Freeform 12" id="12"/>
          <p:cNvSpPr/>
          <p:nvPr/>
        </p:nvSpPr>
        <p:spPr>
          <a:xfrm flipH="false" flipV="false" rot="0">
            <a:off x="16566858" y="8793427"/>
            <a:ext cx="796395" cy="796395"/>
          </a:xfrm>
          <a:custGeom>
            <a:avLst/>
            <a:gdLst/>
            <a:ahLst/>
            <a:cxnLst/>
            <a:rect r="r" b="b" t="t" l="l"/>
            <a:pathLst>
              <a:path h="796395" w="796395">
                <a:moveTo>
                  <a:pt x="0" y="0"/>
                </a:moveTo>
                <a:lnTo>
                  <a:pt x="796395" y="0"/>
                </a:lnTo>
                <a:lnTo>
                  <a:pt x="796395" y="796396"/>
                </a:lnTo>
                <a:lnTo>
                  <a:pt x="0" y="7963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346544" y="9632420"/>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23834" y="423834"/>
            <a:ext cx="1209732" cy="1209732"/>
          </a:xfrm>
          <a:custGeom>
            <a:avLst/>
            <a:gdLst/>
            <a:ahLst/>
            <a:cxnLst/>
            <a:rect r="r" b="b" t="t" l="l"/>
            <a:pathLst>
              <a:path h="1209732" w="1209732">
                <a:moveTo>
                  <a:pt x="0" y="0"/>
                </a:moveTo>
                <a:lnTo>
                  <a:pt x="1209732" y="0"/>
                </a:lnTo>
                <a:lnTo>
                  <a:pt x="1209732" y="1209732"/>
                </a:lnTo>
                <a:lnTo>
                  <a:pt x="0" y="12097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08760" y="0"/>
            <a:ext cx="7367693" cy="9576630"/>
          </a:xfrm>
          <a:custGeom>
            <a:avLst/>
            <a:gdLst/>
            <a:ahLst/>
            <a:cxnLst/>
            <a:rect r="r" b="b" t="t" l="l"/>
            <a:pathLst>
              <a:path h="9576630" w="7367693">
                <a:moveTo>
                  <a:pt x="0" y="0"/>
                </a:moveTo>
                <a:lnTo>
                  <a:pt x="7367693" y="0"/>
                </a:lnTo>
                <a:lnTo>
                  <a:pt x="7367693" y="9576630"/>
                </a:lnTo>
                <a:lnTo>
                  <a:pt x="0" y="9576630"/>
                </a:lnTo>
                <a:lnTo>
                  <a:pt x="0" y="0"/>
                </a:lnTo>
                <a:close/>
              </a:path>
            </a:pathLst>
          </a:custGeom>
          <a:blipFill>
            <a:blip r:embed="rId5"/>
            <a:stretch>
              <a:fillRect l="0" t="0" r="-109694" b="-12205"/>
            </a:stretch>
          </a:blipFill>
        </p:spPr>
      </p:sp>
      <p:sp>
        <p:nvSpPr>
          <p:cNvPr name="Freeform 4" id="4"/>
          <p:cNvSpPr/>
          <p:nvPr/>
        </p:nvSpPr>
        <p:spPr>
          <a:xfrm flipH="false" flipV="false" rot="0">
            <a:off x="11176453" y="0"/>
            <a:ext cx="7111547" cy="9576630"/>
          </a:xfrm>
          <a:custGeom>
            <a:avLst/>
            <a:gdLst/>
            <a:ahLst/>
            <a:cxnLst/>
            <a:rect r="r" b="b" t="t" l="l"/>
            <a:pathLst>
              <a:path h="9576630" w="7111547">
                <a:moveTo>
                  <a:pt x="0" y="0"/>
                </a:moveTo>
                <a:lnTo>
                  <a:pt x="7111547" y="0"/>
                </a:lnTo>
                <a:lnTo>
                  <a:pt x="7111547" y="9576630"/>
                </a:lnTo>
                <a:lnTo>
                  <a:pt x="0" y="9576630"/>
                </a:lnTo>
                <a:lnTo>
                  <a:pt x="0" y="0"/>
                </a:lnTo>
                <a:close/>
              </a:path>
            </a:pathLst>
          </a:custGeom>
          <a:blipFill>
            <a:blip r:embed="rId5"/>
            <a:stretch>
              <a:fillRect l="-107977" t="0" r="0" b="-7417"/>
            </a:stretch>
          </a:blipFill>
        </p:spPr>
      </p:sp>
      <p:sp>
        <p:nvSpPr>
          <p:cNvPr name="Freeform 5" id="5"/>
          <p:cNvSpPr/>
          <p:nvPr/>
        </p:nvSpPr>
        <p:spPr>
          <a:xfrm flipH="false" flipV="false" rot="7011106">
            <a:off x="247912" y="5266079"/>
            <a:ext cx="5458779" cy="5458779"/>
          </a:xfrm>
          <a:custGeom>
            <a:avLst/>
            <a:gdLst/>
            <a:ahLst/>
            <a:cxnLst/>
            <a:rect r="r" b="b" t="t" l="l"/>
            <a:pathLst>
              <a:path h="5458779" w="5458779">
                <a:moveTo>
                  <a:pt x="0" y="0"/>
                </a:moveTo>
                <a:lnTo>
                  <a:pt x="5458779" y="0"/>
                </a:lnTo>
                <a:lnTo>
                  <a:pt x="5458779" y="5458778"/>
                </a:lnTo>
                <a:lnTo>
                  <a:pt x="0" y="54587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1830998" y="5936843"/>
            <a:ext cx="3551666" cy="3639787"/>
            <a:chOff x="0" y="0"/>
            <a:chExt cx="812800" cy="832966"/>
          </a:xfrm>
        </p:grpSpPr>
        <p:sp>
          <p:nvSpPr>
            <p:cNvPr name="Freeform 7" id="7"/>
            <p:cNvSpPr/>
            <p:nvPr/>
          </p:nvSpPr>
          <p:spPr>
            <a:xfrm flipH="false" flipV="false" rot="0">
              <a:off x="0" y="0"/>
              <a:ext cx="812800" cy="832967"/>
            </a:xfrm>
            <a:custGeom>
              <a:avLst/>
              <a:gdLst/>
              <a:ahLst/>
              <a:cxnLst/>
              <a:rect r="r" b="b" t="t" l="l"/>
              <a:pathLst>
                <a:path h="832967" w="812800">
                  <a:moveTo>
                    <a:pt x="406400" y="0"/>
                  </a:moveTo>
                  <a:cubicBezTo>
                    <a:pt x="181951" y="0"/>
                    <a:pt x="0" y="186466"/>
                    <a:pt x="0" y="416483"/>
                  </a:cubicBezTo>
                  <a:cubicBezTo>
                    <a:pt x="0" y="646501"/>
                    <a:pt x="181951" y="832967"/>
                    <a:pt x="406400" y="832967"/>
                  </a:cubicBezTo>
                  <a:cubicBezTo>
                    <a:pt x="630849" y="832967"/>
                    <a:pt x="812800" y="646501"/>
                    <a:pt x="812800" y="416483"/>
                  </a:cubicBezTo>
                  <a:cubicBezTo>
                    <a:pt x="812800" y="186466"/>
                    <a:pt x="630849" y="0"/>
                    <a:pt x="406400" y="0"/>
                  </a:cubicBezTo>
                  <a:close/>
                </a:path>
              </a:pathLst>
            </a:custGeom>
            <a:solidFill>
              <a:srgbClr val="B1D4CF"/>
            </a:solidFill>
          </p:spPr>
        </p:sp>
        <p:sp>
          <p:nvSpPr>
            <p:cNvPr name="TextBox 8" id="8"/>
            <p:cNvSpPr txBox="true"/>
            <p:nvPr/>
          </p:nvSpPr>
          <p:spPr>
            <a:xfrm>
              <a:off x="76200" y="11416"/>
              <a:ext cx="660400" cy="743460"/>
            </a:xfrm>
            <a:prstGeom prst="rect">
              <a:avLst/>
            </a:prstGeom>
          </p:spPr>
          <p:txBody>
            <a:bodyPr anchor="ctr" rtlCol="false" tIns="50800" lIns="50800" bIns="50800" rIns="50800"/>
            <a:lstStyle/>
            <a:p>
              <a:pPr algn="ctr">
                <a:lnSpc>
                  <a:spcPts val="4340"/>
                </a:lnSpc>
              </a:pPr>
              <a:r>
                <a:rPr lang="en-US" sz="3100">
                  <a:solidFill>
                    <a:srgbClr val="000000"/>
                  </a:solidFill>
                  <a:latin typeface="ABeeZee Bold"/>
                </a:rPr>
                <a:t>DIFFERENT STEM &amp; LEAF COLOUR</a:t>
              </a:r>
            </a:p>
          </p:txBody>
        </p:sp>
      </p:grpSp>
      <p:sp>
        <p:nvSpPr>
          <p:cNvPr name="Freeform 9" id="9"/>
          <p:cNvSpPr/>
          <p:nvPr/>
        </p:nvSpPr>
        <p:spPr>
          <a:xfrm flipH="false" flipV="false" rot="0">
            <a:off x="17052268" y="9104144"/>
            <a:ext cx="944971" cy="944971"/>
          </a:xfrm>
          <a:custGeom>
            <a:avLst/>
            <a:gdLst/>
            <a:ahLst/>
            <a:cxnLst/>
            <a:rect r="r" b="b" t="t" l="l"/>
            <a:pathLst>
              <a:path h="944971" w="944971">
                <a:moveTo>
                  <a:pt x="0" y="0"/>
                </a:moveTo>
                <a:lnTo>
                  <a:pt x="944971" y="0"/>
                </a:lnTo>
                <a:lnTo>
                  <a:pt x="944971" y="944972"/>
                </a:lnTo>
                <a:lnTo>
                  <a:pt x="0" y="9449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23834" y="423834"/>
            <a:ext cx="1209732" cy="1209732"/>
          </a:xfrm>
          <a:custGeom>
            <a:avLst/>
            <a:gdLst/>
            <a:ahLst/>
            <a:cxnLst/>
            <a:rect r="r" b="b" t="t" l="l"/>
            <a:pathLst>
              <a:path h="1209732" w="1209732">
                <a:moveTo>
                  <a:pt x="0" y="0"/>
                </a:moveTo>
                <a:lnTo>
                  <a:pt x="1209732" y="0"/>
                </a:lnTo>
                <a:lnTo>
                  <a:pt x="1209732" y="1209732"/>
                </a:lnTo>
                <a:lnTo>
                  <a:pt x="0" y="12097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474037" y="574826"/>
            <a:ext cx="13185034" cy="9137349"/>
          </a:xfrm>
          <a:custGeom>
            <a:avLst/>
            <a:gdLst/>
            <a:ahLst/>
            <a:cxnLst/>
            <a:rect r="r" b="b" t="t" l="l"/>
            <a:pathLst>
              <a:path h="9137349" w="13185034">
                <a:moveTo>
                  <a:pt x="0" y="0"/>
                </a:moveTo>
                <a:lnTo>
                  <a:pt x="13185034" y="0"/>
                </a:lnTo>
                <a:lnTo>
                  <a:pt x="13185034" y="9137348"/>
                </a:lnTo>
                <a:lnTo>
                  <a:pt x="0" y="9137348"/>
                </a:lnTo>
                <a:lnTo>
                  <a:pt x="0" y="0"/>
                </a:lnTo>
                <a:close/>
              </a:path>
            </a:pathLst>
          </a:custGeom>
          <a:blipFill>
            <a:blip r:embed="rId5"/>
            <a:stretch>
              <a:fillRect l="0" t="0" r="0" b="0"/>
            </a:stretch>
          </a:blipFill>
        </p:spPr>
      </p:sp>
      <p:sp>
        <p:nvSpPr>
          <p:cNvPr name="Freeform 4" id="4"/>
          <p:cNvSpPr/>
          <p:nvPr/>
        </p:nvSpPr>
        <p:spPr>
          <a:xfrm flipH="false" flipV="false" rot="7011106">
            <a:off x="2572649" y="5465118"/>
            <a:ext cx="5461977" cy="5461977"/>
          </a:xfrm>
          <a:custGeom>
            <a:avLst/>
            <a:gdLst/>
            <a:ahLst/>
            <a:cxnLst/>
            <a:rect r="r" b="b" t="t" l="l"/>
            <a:pathLst>
              <a:path h="5461977" w="5461977">
                <a:moveTo>
                  <a:pt x="0" y="0"/>
                </a:moveTo>
                <a:lnTo>
                  <a:pt x="5461978" y="0"/>
                </a:lnTo>
                <a:lnTo>
                  <a:pt x="5461978" y="5461978"/>
                </a:lnTo>
                <a:lnTo>
                  <a:pt x="0" y="54619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4169991" y="6137741"/>
            <a:ext cx="3580417" cy="3669251"/>
            <a:chOff x="0" y="0"/>
            <a:chExt cx="812800" cy="832966"/>
          </a:xfrm>
        </p:grpSpPr>
        <p:sp>
          <p:nvSpPr>
            <p:cNvPr name="Freeform 6" id="6"/>
            <p:cNvSpPr/>
            <p:nvPr/>
          </p:nvSpPr>
          <p:spPr>
            <a:xfrm flipH="false" flipV="false" rot="0">
              <a:off x="0" y="0"/>
              <a:ext cx="812800" cy="832967"/>
            </a:xfrm>
            <a:custGeom>
              <a:avLst/>
              <a:gdLst/>
              <a:ahLst/>
              <a:cxnLst/>
              <a:rect r="r" b="b" t="t" l="l"/>
              <a:pathLst>
                <a:path h="832967" w="812800">
                  <a:moveTo>
                    <a:pt x="406400" y="0"/>
                  </a:moveTo>
                  <a:cubicBezTo>
                    <a:pt x="181951" y="0"/>
                    <a:pt x="0" y="186466"/>
                    <a:pt x="0" y="416483"/>
                  </a:cubicBezTo>
                  <a:cubicBezTo>
                    <a:pt x="0" y="646501"/>
                    <a:pt x="181951" y="832967"/>
                    <a:pt x="406400" y="832967"/>
                  </a:cubicBezTo>
                  <a:cubicBezTo>
                    <a:pt x="630849" y="832967"/>
                    <a:pt x="812800" y="646501"/>
                    <a:pt x="812800" y="416483"/>
                  </a:cubicBezTo>
                  <a:cubicBezTo>
                    <a:pt x="812800" y="186466"/>
                    <a:pt x="630849" y="0"/>
                    <a:pt x="406400" y="0"/>
                  </a:cubicBezTo>
                  <a:close/>
                </a:path>
              </a:pathLst>
            </a:custGeom>
            <a:solidFill>
              <a:srgbClr val="B1D4CF"/>
            </a:solidFill>
          </p:spPr>
        </p:sp>
        <p:sp>
          <p:nvSpPr>
            <p:cNvPr name="TextBox 7" id="7"/>
            <p:cNvSpPr txBox="true"/>
            <p:nvPr/>
          </p:nvSpPr>
          <p:spPr>
            <a:xfrm>
              <a:off x="76200" y="11416"/>
              <a:ext cx="660400" cy="743460"/>
            </a:xfrm>
            <a:prstGeom prst="rect">
              <a:avLst/>
            </a:prstGeom>
          </p:spPr>
          <p:txBody>
            <a:bodyPr anchor="ctr" rtlCol="false" tIns="50800" lIns="50800" bIns="50800" rIns="50800"/>
            <a:lstStyle/>
            <a:p>
              <a:pPr algn="ctr">
                <a:lnSpc>
                  <a:spcPts val="4340"/>
                </a:lnSpc>
              </a:pPr>
              <a:r>
                <a:rPr lang="en-US" sz="3100">
                  <a:solidFill>
                    <a:srgbClr val="000000"/>
                  </a:solidFill>
                  <a:latin typeface="ABeeZee Bold"/>
                </a:rPr>
                <a:t>COMPACT &amp; LONGER SEED HEADS </a:t>
              </a:r>
            </a:p>
          </p:txBody>
        </p:sp>
      </p:grpSp>
      <p:sp>
        <p:nvSpPr>
          <p:cNvPr name="Freeform 8" id="8"/>
          <p:cNvSpPr/>
          <p:nvPr/>
        </p:nvSpPr>
        <p:spPr>
          <a:xfrm flipH="false" flipV="false" rot="7011106">
            <a:off x="2572649" y="939083"/>
            <a:ext cx="5461977" cy="5461977"/>
          </a:xfrm>
          <a:custGeom>
            <a:avLst/>
            <a:gdLst/>
            <a:ahLst/>
            <a:cxnLst/>
            <a:rect r="r" b="b" t="t" l="l"/>
            <a:pathLst>
              <a:path h="5461977" w="5461977">
                <a:moveTo>
                  <a:pt x="0" y="0"/>
                </a:moveTo>
                <a:lnTo>
                  <a:pt x="5461978" y="0"/>
                </a:lnTo>
                <a:lnTo>
                  <a:pt x="5461978" y="5461977"/>
                </a:lnTo>
                <a:lnTo>
                  <a:pt x="0" y="54619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4118296" y="1633566"/>
            <a:ext cx="3580417" cy="3669251"/>
            <a:chOff x="0" y="0"/>
            <a:chExt cx="812800" cy="832966"/>
          </a:xfrm>
        </p:grpSpPr>
        <p:sp>
          <p:nvSpPr>
            <p:cNvPr name="Freeform 10" id="10"/>
            <p:cNvSpPr/>
            <p:nvPr/>
          </p:nvSpPr>
          <p:spPr>
            <a:xfrm flipH="false" flipV="false" rot="0">
              <a:off x="0" y="0"/>
              <a:ext cx="812800" cy="832967"/>
            </a:xfrm>
            <a:custGeom>
              <a:avLst/>
              <a:gdLst/>
              <a:ahLst/>
              <a:cxnLst/>
              <a:rect r="r" b="b" t="t" l="l"/>
              <a:pathLst>
                <a:path h="832967" w="812800">
                  <a:moveTo>
                    <a:pt x="406400" y="0"/>
                  </a:moveTo>
                  <a:cubicBezTo>
                    <a:pt x="181951" y="0"/>
                    <a:pt x="0" y="186466"/>
                    <a:pt x="0" y="416483"/>
                  </a:cubicBezTo>
                  <a:cubicBezTo>
                    <a:pt x="0" y="646501"/>
                    <a:pt x="181951" y="832967"/>
                    <a:pt x="406400" y="832967"/>
                  </a:cubicBezTo>
                  <a:cubicBezTo>
                    <a:pt x="630849" y="832967"/>
                    <a:pt x="812800" y="646501"/>
                    <a:pt x="812800" y="416483"/>
                  </a:cubicBezTo>
                  <a:cubicBezTo>
                    <a:pt x="812800" y="186466"/>
                    <a:pt x="630849" y="0"/>
                    <a:pt x="406400" y="0"/>
                  </a:cubicBezTo>
                  <a:close/>
                </a:path>
              </a:pathLst>
            </a:custGeom>
            <a:solidFill>
              <a:srgbClr val="B1D4CF"/>
            </a:solidFill>
          </p:spPr>
        </p:sp>
        <p:sp>
          <p:nvSpPr>
            <p:cNvPr name="TextBox 11" id="11"/>
            <p:cNvSpPr txBox="true"/>
            <p:nvPr/>
          </p:nvSpPr>
          <p:spPr>
            <a:xfrm>
              <a:off x="76200" y="11416"/>
              <a:ext cx="660400" cy="743460"/>
            </a:xfrm>
            <a:prstGeom prst="rect">
              <a:avLst/>
            </a:prstGeom>
          </p:spPr>
          <p:txBody>
            <a:bodyPr anchor="ctr" rtlCol="false" tIns="50800" lIns="50800" bIns="50800" rIns="50800"/>
            <a:lstStyle/>
            <a:p>
              <a:pPr algn="ctr">
                <a:lnSpc>
                  <a:spcPts val="4340"/>
                </a:lnSpc>
              </a:pPr>
              <a:r>
                <a:rPr lang="en-US" sz="3100">
                  <a:solidFill>
                    <a:srgbClr val="000000"/>
                  </a:solidFill>
                  <a:latin typeface="ABeeZee Bold"/>
                </a:rPr>
                <a:t>OPEN &amp; SMALLER SEED HEADS </a:t>
              </a:r>
            </a:p>
          </p:txBody>
        </p:sp>
      </p:grpSp>
      <p:sp>
        <p:nvSpPr>
          <p:cNvPr name="Freeform 12" id="12"/>
          <p:cNvSpPr/>
          <p:nvPr/>
        </p:nvSpPr>
        <p:spPr>
          <a:xfrm flipH="false" flipV="false" rot="0">
            <a:off x="17644026" y="9258300"/>
            <a:ext cx="548693" cy="548693"/>
          </a:xfrm>
          <a:custGeom>
            <a:avLst/>
            <a:gdLst/>
            <a:ahLst/>
            <a:cxnLst/>
            <a:rect r="r" b="b" t="t" l="l"/>
            <a:pathLst>
              <a:path h="548693" w="548693">
                <a:moveTo>
                  <a:pt x="0" y="0"/>
                </a:moveTo>
                <a:lnTo>
                  <a:pt x="548692" y="0"/>
                </a:lnTo>
                <a:lnTo>
                  <a:pt x="548692" y="548693"/>
                </a:lnTo>
                <a:lnTo>
                  <a:pt x="0" y="5486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14888261" y="1132869"/>
            <a:ext cx="2106067" cy="896620"/>
          </a:xfrm>
          <a:prstGeom prst="rect">
            <a:avLst/>
          </a:prstGeom>
        </p:spPr>
        <p:txBody>
          <a:bodyPr anchor="t" rtlCol="false" tIns="0" lIns="0" bIns="0" rIns="0">
            <a:spAutoFit/>
          </a:bodyPr>
          <a:lstStyle/>
          <a:p>
            <a:pPr algn="ctr">
              <a:lnSpc>
                <a:spcPts val="7279"/>
              </a:lnSpc>
            </a:pPr>
            <a:r>
              <a:rPr lang="en-US" sz="5199">
                <a:solidFill>
                  <a:srgbClr val="FFFFFF"/>
                </a:solidFill>
                <a:latin typeface="Alice Bold"/>
              </a:rPr>
              <a:t>Native</a:t>
            </a:r>
            <a:r>
              <a:rPr lang="en-US" sz="5199">
                <a:solidFill>
                  <a:srgbClr val="000000"/>
                </a:solidFill>
                <a:latin typeface="Alice"/>
              </a:rPr>
              <a:t> </a:t>
            </a:r>
          </a:p>
        </p:txBody>
      </p:sp>
      <p:sp>
        <p:nvSpPr>
          <p:cNvPr name="TextBox 14" id="14"/>
          <p:cNvSpPr txBox="true"/>
          <p:nvPr/>
        </p:nvSpPr>
        <p:spPr>
          <a:xfrm rot="0">
            <a:off x="15157811" y="8361680"/>
            <a:ext cx="2661493" cy="896620"/>
          </a:xfrm>
          <a:prstGeom prst="rect">
            <a:avLst/>
          </a:prstGeom>
        </p:spPr>
        <p:txBody>
          <a:bodyPr anchor="t" rtlCol="false" tIns="0" lIns="0" bIns="0" rIns="0">
            <a:spAutoFit/>
          </a:bodyPr>
          <a:lstStyle/>
          <a:p>
            <a:pPr algn="ctr">
              <a:lnSpc>
                <a:spcPts val="7279"/>
              </a:lnSpc>
            </a:pPr>
            <a:r>
              <a:rPr lang="en-US" sz="5199">
                <a:solidFill>
                  <a:srgbClr val="FFFFFF"/>
                </a:solidFill>
                <a:latin typeface="Alice"/>
              </a:rPr>
              <a:t>Invasive</a:t>
            </a:r>
            <a:r>
              <a:rPr lang="en-US" sz="5199">
                <a:solidFill>
                  <a:srgbClr val="000000"/>
                </a:solidFill>
                <a:latin typeface="Alice"/>
              </a:rPr>
              <a:t> </a:t>
            </a:r>
          </a:p>
        </p:txBody>
      </p:sp>
      <p:sp>
        <p:nvSpPr>
          <p:cNvPr name="TextBox 15" id="15"/>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AFA"/>
        </a:solidFill>
      </p:bgPr>
    </p:bg>
    <p:spTree>
      <p:nvGrpSpPr>
        <p:cNvPr id="1" name=""/>
        <p:cNvGrpSpPr/>
        <p:nvPr/>
      </p:nvGrpSpPr>
      <p:grpSpPr>
        <a:xfrm>
          <a:off x="0" y="0"/>
          <a:ext cx="0" cy="0"/>
          <a:chOff x="0" y="0"/>
          <a:chExt cx="0" cy="0"/>
        </a:xfrm>
      </p:grpSpPr>
      <p:sp>
        <p:nvSpPr>
          <p:cNvPr name="Freeform 2" id="2"/>
          <p:cNvSpPr/>
          <p:nvPr/>
        </p:nvSpPr>
        <p:spPr>
          <a:xfrm flipH="false" flipV="false" rot="0">
            <a:off x="9538303" y="1166983"/>
            <a:ext cx="11974232" cy="7953034"/>
          </a:xfrm>
          <a:custGeom>
            <a:avLst/>
            <a:gdLst/>
            <a:ahLst/>
            <a:cxnLst/>
            <a:rect r="r" b="b" t="t" l="l"/>
            <a:pathLst>
              <a:path h="7953034" w="11974232">
                <a:moveTo>
                  <a:pt x="0" y="0"/>
                </a:moveTo>
                <a:lnTo>
                  <a:pt x="11974231" y="0"/>
                </a:lnTo>
                <a:lnTo>
                  <a:pt x="11974231" y="7953034"/>
                </a:lnTo>
                <a:lnTo>
                  <a:pt x="0" y="7953034"/>
                </a:lnTo>
                <a:lnTo>
                  <a:pt x="0" y="0"/>
                </a:lnTo>
                <a:close/>
              </a:path>
            </a:pathLst>
          </a:custGeom>
          <a:blipFill>
            <a:blip r:embed="rId2"/>
            <a:stretch>
              <a:fillRect l="0" t="0" r="0" b="0"/>
            </a:stretch>
          </a:blipFill>
        </p:spPr>
      </p:sp>
      <p:sp>
        <p:nvSpPr>
          <p:cNvPr name="Freeform 3" id="3">
            <a:hlinkClick r:id="rId5" action="ppaction://hlinksldjump"/>
          </p:cNvPr>
          <p:cNvSpPr/>
          <p:nvPr/>
        </p:nvSpPr>
        <p:spPr>
          <a:xfrm flipH="false" flipV="false" rot="0">
            <a:off x="15525418" y="438890"/>
            <a:ext cx="2384745" cy="1010265"/>
          </a:xfrm>
          <a:custGeom>
            <a:avLst/>
            <a:gdLst/>
            <a:ahLst/>
            <a:cxnLst/>
            <a:rect r="r" b="b" t="t" l="l"/>
            <a:pathLst>
              <a:path h="1010265" w="2384745">
                <a:moveTo>
                  <a:pt x="0" y="0"/>
                </a:moveTo>
                <a:lnTo>
                  <a:pt x="2384746" y="0"/>
                </a:lnTo>
                <a:lnTo>
                  <a:pt x="2384746" y="1010265"/>
                </a:lnTo>
                <a:lnTo>
                  <a:pt x="0" y="10102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004230" y="8043312"/>
            <a:ext cx="905934" cy="905934"/>
          </a:xfrm>
          <a:custGeom>
            <a:avLst/>
            <a:gdLst/>
            <a:ahLst/>
            <a:cxnLst/>
            <a:rect r="r" b="b" t="t" l="l"/>
            <a:pathLst>
              <a:path h="905934" w="905934">
                <a:moveTo>
                  <a:pt x="0" y="0"/>
                </a:moveTo>
                <a:lnTo>
                  <a:pt x="905934" y="0"/>
                </a:lnTo>
                <a:lnTo>
                  <a:pt x="905934" y="905934"/>
                </a:lnTo>
                <a:lnTo>
                  <a:pt x="0" y="9059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436677" y="493945"/>
            <a:ext cx="9974979" cy="955209"/>
          </a:xfrm>
          <a:prstGeom prst="rect">
            <a:avLst/>
          </a:prstGeom>
        </p:spPr>
        <p:txBody>
          <a:bodyPr anchor="t" rtlCol="false" tIns="0" lIns="0" bIns="0" rIns="0">
            <a:spAutoFit/>
          </a:bodyPr>
          <a:lstStyle/>
          <a:p>
            <a:pPr algn="ctr">
              <a:lnSpc>
                <a:spcPts val="7725"/>
              </a:lnSpc>
            </a:pPr>
            <a:r>
              <a:rPr lang="en-US" sz="5518">
                <a:solidFill>
                  <a:srgbClr val="000000"/>
                </a:solidFill>
                <a:latin typeface="Alice"/>
              </a:rPr>
              <a:t>How are they Managed?  </a:t>
            </a:r>
          </a:p>
        </p:txBody>
      </p:sp>
      <p:sp>
        <p:nvSpPr>
          <p:cNvPr name="TextBox 6" id="6"/>
          <p:cNvSpPr txBox="true"/>
          <p:nvPr/>
        </p:nvSpPr>
        <p:spPr>
          <a:xfrm rot="0">
            <a:off x="685800" y="1699323"/>
            <a:ext cx="6282630" cy="1163955"/>
          </a:xfrm>
          <a:prstGeom prst="rect">
            <a:avLst/>
          </a:prstGeom>
        </p:spPr>
        <p:txBody>
          <a:bodyPr anchor="t" rtlCol="false" tIns="0" lIns="0" bIns="0" rIns="0">
            <a:spAutoFit/>
          </a:bodyPr>
          <a:lstStyle/>
          <a:p>
            <a:pPr>
              <a:lnSpc>
                <a:spcPts val="4620"/>
              </a:lnSpc>
            </a:pPr>
            <a:r>
              <a:rPr lang="en-US" sz="3300">
                <a:solidFill>
                  <a:srgbClr val="000000"/>
                </a:solidFill>
                <a:latin typeface="Alice"/>
              </a:rPr>
              <a:t>We can all contribute to the management of phragmites by:</a:t>
            </a:r>
          </a:p>
        </p:txBody>
      </p:sp>
      <p:sp>
        <p:nvSpPr>
          <p:cNvPr name="TextBox 7" id="7"/>
          <p:cNvSpPr txBox="true"/>
          <p:nvPr/>
        </p:nvSpPr>
        <p:spPr>
          <a:xfrm rot="0">
            <a:off x="1409498" y="3137091"/>
            <a:ext cx="6883562" cy="5812155"/>
          </a:xfrm>
          <a:prstGeom prst="rect">
            <a:avLst/>
          </a:prstGeom>
        </p:spPr>
        <p:txBody>
          <a:bodyPr anchor="t" rtlCol="false" tIns="0" lIns="0" bIns="0" rIns="0">
            <a:spAutoFit/>
          </a:bodyPr>
          <a:lstStyle/>
          <a:p>
            <a:pPr marL="712470" indent="-356235" lvl="1">
              <a:lnSpc>
                <a:spcPts val="4620"/>
              </a:lnSpc>
              <a:buFont typeface="Arial"/>
              <a:buChar char="•"/>
            </a:pPr>
            <a:r>
              <a:rPr lang="en-US" sz="3300">
                <a:solidFill>
                  <a:srgbClr val="000000"/>
                </a:solidFill>
                <a:latin typeface="Alice"/>
              </a:rPr>
              <a:t>Knowing how to properly identify them</a:t>
            </a:r>
          </a:p>
          <a:p>
            <a:pPr marL="712470" indent="-356235" lvl="1">
              <a:lnSpc>
                <a:spcPts val="4620"/>
              </a:lnSpc>
              <a:buFont typeface="Arial"/>
              <a:buChar char="•"/>
            </a:pPr>
            <a:r>
              <a:rPr lang="en-US" sz="3300">
                <a:solidFill>
                  <a:srgbClr val="000000"/>
                </a:solidFill>
                <a:latin typeface="Alice"/>
              </a:rPr>
              <a:t>Avoiding accidentally spreading its seeds by cleaning off shoes, clothing, pets and vehicles  </a:t>
            </a:r>
          </a:p>
          <a:p>
            <a:pPr marL="712470" indent="-356235" lvl="1">
              <a:lnSpc>
                <a:spcPts val="4620"/>
              </a:lnSpc>
              <a:buFont typeface="Arial"/>
              <a:buChar char="•"/>
            </a:pPr>
            <a:r>
              <a:rPr lang="en-US" sz="3300">
                <a:solidFill>
                  <a:srgbClr val="000000"/>
                </a:solidFill>
                <a:latin typeface="Alice"/>
              </a:rPr>
              <a:t>Avoiding buying and/or composting them</a:t>
            </a:r>
          </a:p>
          <a:p>
            <a:pPr marL="712470" indent="-356235" lvl="1">
              <a:lnSpc>
                <a:spcPts val="4620"/>
              </a:lnSpc>
              <a:buFont typeface="Arial"/>
              <a:buChar char="•"/>
            </a:pPr>
            <a:r>
              <a:rPr lang="en-US" sz="3300">
                <a:solidFill>
                  <a:srgbClr val="000000"/>
                </a:solidFill>
                <a:latin typeface="Alice"/>
              </a:rPr>
              <a:t>Being knowledgeable about our local municipality's rules and protocols  about invasive species </a:t>
            </a:r>
          </a:p>
        </p:txBody>
      </p:sp>
      <p:sp>
        <p:nvSpPr>
          <p:cNvPr name="TextBox 8" id="8"/>
          <p:cNvSpPr txBox="true"/>
          <p:nvPr/>
        </p:nvSpPr>
        <p:spPr>
          <a:xfrm rot="0">
            <a:off x="0" y="9666665"/>
            <a:ext cx="17709797" cy="422276"/>
          </a:xfrm>
          <a:prstGeom prst="rect">
            <a:avLst/>
          </a:prstGeom>
        </p:spPr>
        <p:txBody>
          <a:bodyPr anchor="t" rtlCol="false" tIns="0" lIns="0" bIns="0" rIns="0">
            <a:spAutoFit/>
          </a:bodyPr>
          <a:lstStyle/>
          <a:p>
            <a:pPr algn="ctr">
              <a:lnSpc>
                <a:spcPts val="3499"/>
              </a:lnSpc>
              <a:spcBef>
                <a:spcPct val="0"/>
              </a:spcBef>
            </a:pPr>
            <a:r>
              <a:rPr lang="en-US" sz="2499">
                <a:solidFill>
                  <a:srgbClr val="000000"/>
                </a:solidFill>
                <a:latin typeface="Canva Sans"/>
              </a:rPr>
              <a:t>ElbowLakeCentre.ca</a:t>
            </a:r>
            <a:r>
              <a:rPr lang="en-US" sz="2499">
                <a:solidFill>
                  <a:srgbClr val="000000"/>
                </a:solidFill>
                <a:latin typeface="Canva Sans"/>
              </a:rPr>
              <a:t>                                                       © Queen’s University Biological Station (QUBS), 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5AB69FA5B7984B8D83022AF7A040BF" ma:contentTypeVersion="16" ma:contentTypeDescription="Create a new document." ma:contentTypeScope="" ma:versionID="10a7ae876cf290fb46cb83c483a75796">
  <xsd:schema xmlns:xsd="http://www.w3.org/2001/XMLSchema" xmlns:xs="http://www.w3.org/2001/XMLSchema" xmlns:p="http://schemas.microsoft.com/office/2006/metadata/properties" xmlns:ns2="229c973e-8b6c-4b42-893e-f1707e28bc1e" xmlns:ns3="3c2e02e6-199e-4c0b-8616-1ff986d49433" targetNamespace="http://schemas.microsoft.com/office/2006/metadata/properties" ma:root="true" ma:fieldsID="a92c89e61bf8e0a2dc8a2d585fc07882" ns2:_="" ns3:_="">
    <xsd:import namespace="229c973e-8b6c-4b42-893e-f1707e28bc1e"/>
    <xsd:import namespace="3c2e02e6-199e-4c0b-8616-1ff986d494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c973e-8b6c-4b42-893e-f1707e28bc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2e02e6-199e-4c0b-8616-1ff986d494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4329f7d-523e-44c9-b0e1-49aa5bd3008e}" ma:internalName="TaxCatchAll" ma:showField="CatchAllData" ma:web="3c2e02e6-199e-4c0b-8616-1ff986d49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CCF071-0096-4390-8586-C8820A5A12C5}"/>
</file>

<file path=customXml/itemProps2.xml><?xml version="1.0" encoding="utf-8"?>
<ds:datastoreItem xmlns:ds="http://schemas.openxmlformats.org/officeDocument/2006/customXml" ds:itemID="{2F7BEF87-55C8-461B-A8B6-D87904EFB264}"/>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DAF0dMe2uPs</dc:identifier>
  <dcterms:modified xsi:type="dcterms:W3CDTF">2011-08-01T06:04:30Z</dcterms:modified>
  <cp:revision>1</cp:revision>
  <dc:title>Invasive Phragmites Presentation</dc:title>
</cp:coreProperties>
</file>